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7" r:id="rId6"/>
    <p:sldId id="268" r:id="rId7"/>
    <p:sldId id="265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9" autoAdjust="0"/>
    <p:restoredTop sz="94660"/>
  </p:normalViewPr>
  <p:slideViewPr>
    <p:cSldViewPr>
      <p:cViewPr>
        <p:scale>
          <a:sx n="80" d="100"/>
          <a:sy n="80" d="100"/>
        </p:scale>
        <p:origin x="-858" y="-4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0"/>
            <a:ext cx="8763000" cy="6562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47650" y="141351"/>
            <a:ext cx="4216400" cy="76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179831" y="726948"/>
            <a:ext cx="405384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179831" y="1031747"/>
            <a:ext cx="8194548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179831" y="1336547"/>
            <a:ext cx="1514856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1353311" y="1336547"/>
            <a:ext cx="405384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179831" y="1641348"/>
            <a:ext cx="405384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0"/>
            <a:ext cx="8763000" cy="6562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47650" y="141351"/>
            <a:ext cx="4216400" cy="76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0"/>
            <a:ext cx="8763000" cy="65627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542" y="1093724"/>
            <a:ext cx="8490915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3998" y="2422982"/>
            <a:ext cx="6636003" cy="400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41351"/>
            <a:ext cx="4216400" cy="765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8701" y="1328369"/>
            <a:ext cx="5390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265" dirty="0">
                <a:latin typeface="Arial"/>
                <a:cs typeface="Arial"/>
              </a:rPr>
              <a:t>Магистерская</a:t>
            </a:r>
            <a:r>
              <a:rPr sz="3600" b="1" i="1" spc="-190" dirty="0">
                <a:latin typeface="Arial"/>
                <a:cs typeface="Arial"/>
              </a:rPr>
              <a:t> </a:t>
            </a:r>
            <a:r>
              <a:rPr sz="3600" b="1" i="1" spc="-229" dirty="0">
                <a:latin typeface="Arial"/>
                <a:cs typeface="Arial"/>
              </a:rPr>
              <a:t>программа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854" marR="278765" algn="ctr">
              <a:lnSpc>
                <a:spcPct val="100000"/>
              </a:lnSpc>
              <a:spcBef>
                <a:spcPts val="95"/>
              </a:spcBef>
            </a:pPr>
            <a:r>
              <a:rPr spc="-340" dirty="0"/>
              <a:t>45.04.02.01</a:t>
            </a:r>
            <a:r>
              <a:rPr spc="-440" dirty="0"/>
              <a:t> </a:t>
            </a:r>
            <a:r>
              <a:rPr spc="-220" dirty="0"/>
              <a:t>Межкультурная  </a:t>
            </a:r>
            <a:r>
              <a:rPr spc="-180" dirty="0"/>
              <a:t>коммуникация и</a:t>
            </a:r>
            <a:r>
              <a:rPr spc="-459" dirty="0"/>
              <a:t> </a:t>
            </a:r>
            <a:r>
              <a:rPr spc="-235" dirty="0"/>
              <a:t>перевод</a:t>
            </a:r>
          </a:p>
          <a:p>
            <a:pPr marL="2540">
              <a:lnSpc>
                <a:spcPct val="100000"/>
              </a:lnSpc>
              <a:spcBef>
                <a:spcPts val="4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solidFill>
                  <a:srgbClr val="17375E"/>
                </a:solidFill>
              </a:rPr>
              <a:t>Направление </a:t>
            </a:r>
            <a:r>
              <a:rPr sz="3200" spc="-275" dirty="0">
                <a:solidFill>
                  <a:srgbClr val="17375E"/>
                </a:solidFill>
              </a:rPr>
              <a:t>45.04.02</a:t>
            </a:r>
            <a:r>
              <a:rPr sz="3200" spc="-345" dirty="0">
                <a:solidFill>
                  <a:srgbClr val="17375E"/>
                </a:solidFill>
              </a:rPr>
              <a:t> </a:t>
            </a:r>
            <a:r>
              <a:rPr sz="3200" spc="-225" dirty="0">
                <a:solidFill>
                  <a:srgbClr val="17375E"/>
                </a:solidFill>
              </a:rPr>
              <a:t>ЛИНГВИСТИКА</a:t>
            </a:r>
            <a:endParaRPr sz="3200" dirty="0"/>
          </a:p>
          <a:p>
            <a:pPr marL="2540">
              <a:lnSpc>
                <a:spcPct val="100000"/>
              </a:lnSpc>
              <a:spcBef>
                <a:spcPts val="30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3200" i="1" spc="-280" dirty="0">
                <a:solidFill>
                  <a:srgbClr val="7E7E7E"/>
                </a:solidFill>
                <a:latin typeface="Arial"/>
                <a:cs typeface="Arial"/>
              </a:rPr>
              <a:t>Институт</a:t>
            </a:r>
            <a:r>
              <a:rPr sz="3200" i="1" spc="-18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3200" i="1" spc="-315" dirty="0">
                <a:solidFill>
                  <a:srgbClr val="7E7E7E"/>
                </a:solidFill>
                <a:latin typeface="Arial"/>
                <a:cs typeface="Arial"/>
              </a:rPr>
              <a:t>филологии</a:t>
            </a:r>
            <a:endParaRPr sz="32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770"/>
              </a:spcBef>
            </a:pPr>
            <a:r>
              <a:rPr sz="3200" i="1" spc="-265" dirty="0">
                <a:solidFill>
                  <a:srgbClr val="7E7E7E"/>
                </a:solidFill>
                <a:latin typeface="Arial"/>
                <a:cs typeface="Arial"/>
              </a:rPr>
              <a:t>и </a:t>
            </a:r>
            <a:r>
              <a:rPr sz="3200" i="1" spc="-285" dirty="0">
                <a:solidFill>
                  <a:srgbClr val="7E7E7E"/>
                </a:solidFill>
                <a:latin typeface="Arial"/>
                <a:cs typeface="Arial"/>
              </a:rPr>
              <a:t>языковой</a:t>
            </a:r>
            <a:r>
              <a:rPr sz="3200" i="1" spc="-9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3200" i="1" spc="-195" dirty="0">
                <a:solidFill>
                  <a:srgbClr val="7E7E7E"/>
                </a:solidFill>
                <a:latin typeface="Arial"/>
                <a:cs typeface="Arial"/>
              </a:rPr>
              <a:t>коммуникации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1231391"/>
            <a:ext cx="2369820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42544" y="3669791"/>
            <a:ext cx="405384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90168" y="1292732"/>
            <a:ext cx="1994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5" dirty="0">
                <a:latin typeface="Times New Roman"/>
                <a:cs typeface="Times New Roman"/>
              </a:rPr>
              <a:t>Цель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программы: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0168" y="3121913"/>
            <a:ext cx="61696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3215" algn="l"/>
                <a:tab pos="1624965" algn="l"/>
                <a:tab pos="3568700" algn="l"/>
              </a:tabLst>
            </a:pPr>
            <a:r>
              <a:rPr sz="2000" spc="-5" dirty="0" smtClean="0">
                <a:latin typeface="Times New Roman"/>
                <a:cs typeface="Times New Roman"/>
              </a:rPr>
              <a:t>,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800" y="1676400"/>
            <a:ext cx="8149032" cy="79156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подготовка	современного специалиста, обладающего широким научным кругозором, глубокими знаниями в области межкультурной коммуникации и навыками переводческой деятельности, высокопрофессиональным владением несколькими иностранными языками и способного вести конструктивный, профессиональный диалог в ситуациях межэтнических, межконфессиональных, международных контекстов взаимодействия.</a:t>
            </a:r>
          </a:p>
          <a:p>
            <a:pPr algn="just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Выпускник программы подготовлен к решению следующих  профессиональных задач: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проведение	эмпирических	исследований	проблемных ситуаций и диссонансов в сфере межкультурной коммуникации;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обеспечение последовательного и синхронного перевода;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организация	деловых	переговоров,	конференций, симпозиумов, семинаров с использованием нескольких рабочих языков;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преподавание практических и теоретических дисциплин по направлению «Лингвистика» (бакалавриат, магистратура);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обучение в аспирантуре по научной специальности «Теория языка».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2000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2000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2000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2000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2000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2000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2000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2000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8" name="object 6"/>
          <p:cNvSpPr/>
          <p:nvPr/>
        </p:nvSpPr>
        <p:spPr>
          <a:xfrm>
            <a:off x="4611929" y="104012"/>
            <a:ext cx="4204030" cy="1354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132201" cy="549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43928" y="0"/>
            <a:ext cx="2100072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693407" y="269747"/>
            <a:ext cx="2450592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61476" y="269747"/>
            <a:ext cx="38252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72985" y="0"/>
            <a:ext cx="20942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520">
              <a:lnSpc>
                <a:spcPct val="100000"/>
              </a:lnSpc>
              <a:spcBef>
                <a:spcPts val="100"/>
              </a:spcBef>
            </a:pPr>
            <a:r>
              <a:rPr sz="2400" b="1" spc="-140" dirty="0">
                <a:solidFill>
                  <a:srgbClr val="585858"/>
                </a:solidFill>
                <a:latin typeface="Trebuchet MS"/>
                <a:cs typeface="Trebuchet MS"/>
              </a:rPr>
              <a:t>Дисципл</a:t>
            </a:r>
            <a:r>
              <a:rPr sz="2400" b="1" spc="-145" dirty="0">
                <a:solidFill>
                  <a:srgbClr val="585858"/>
                </a:solidFill>
                <a:latin typeface="Trebuchet MS"/>
                <a:cs typeface="Trebuchet MS"/>
              </a:rPr>
              <a:t>и</a:t>
            </a:r>
            <a:r>
              <a:rPr sz="2400" b="1" spc="-80" dirty="0">
                <a:solidFill>
                  <a:srgbClr val="585858"/>
                </a:solidFill>
                <a:latin typeface="Trebuchet MS"/>
                <a:cs typeface="Trebuchet MS"/>
              </a:rPr>
              <a:t>ны  </a:t>
            </a:r>
            <a:r>
              <a:rPr sz="2400" b="1" spc="-155" dirty="0">
                <a:solidFill>
                  <a:srgbClr val="585858"/>
                </a:solidFill>
                <a:latin typeface="Trebuchet MS"/>
                <a:cs typeface="Trebuchet MS"/>
              </a:rPr>
              <a:t>учебного</a:t>
            </a:r>
            <a:r>
              <a:rPr sz="2400" b="1" spc="-2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b="1" spc="-125" dirty="0">
                <a:solidFill>
                  <a:srgbClr val="585858"/>
                </a:solidFill>
                <a:latin typeface="Trebuchet MS"/>
                <a:cs typeface="Trebuchet MS"/>
              </a:rPr>
              <a:t>плана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61286"/>
            <a:ext cx="3729228" cy="5652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6868" y="1542288"/>
            <a:ext cx="3425952" cy="49545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0" y="1182624"/>
            <a:ext cx="3688079" cy="5568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1246632"/>
            <a:ext cx="3624072" cy="5440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254609" y="1607946"/>
            <a:ext cx="304165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Методы</a:t>
            </a:r>
            <a:r>
              <a:rPr sz="18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Trebuchet MS"/>
                <a:cs typeface="Trebuchet MS"/>
              </a:rPr>
              <a:t>коммуникативных  </a:t>
            </a:r>
            <a:r>
              <a:rPr sz="1800" b="1" spc="-110" dirty="0">
                <a:solidFill>
                  <a:srgbClr val="FFFFFF"/>
                </a:solidFill>
                <a:latin typeface="Trebuchet MS"/>
                <a:cs typeface="Trebuchet MS"/>
              </a:rPr>
              <a:t>исследований</a:t>
            </a:r>
            <a:endParaRPr sz="18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85" dirty="0">
                <a:solidFill>
                  <a:srgbClr val="FFFFFF"/>
                </a:solidFill>
                <a:latin typeface="Trebuchet MS"/>
                <a:cs typeface="Trebuchet MS"/>
              </a:rPr>
              <a:t>Общая </a:t>
            </a:r>
            <a:r>
              <a:rPr sz="1800" b="1" spc="-110" dirty="0">
                <a:solidFill>
                  <a:srgbClr val="FFFFFF"/>
                </a:solidFill>
                <a:latin typeface="Trebuchet MS"/>
                <a:cs typeface="Trebuchet MS"/>
              </a:rPr>
              <a:t>теория</a:t>
            </a:r>
            <a:r>
              <a:rPr sz="18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языка</a:t>
            </a:r>
            <a:endParaRPr sz="18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150" dirty="0">
                <a:solidFill>
                  <a:srgbClr val="FFFFFF"/>
                </a:solidFill>
                <a:latin typeface="Trebuchet MS"/>
                <a:cs typeface="Trebuchet MS"/>
              </a:rPr>
              <a:t>Теория</a:t>
            </a:r>
            <a:r>
              <a:rPr sz="18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коммуникации</a:t>
            </a:r>
            <a:endParaRPr sz="1800" dirty="0">
              <a:latin typeface="Trebuchet MS"/>
              <a:cs typeface="Trebuchet MS"/>
            </a:endParaRPr>
          </a:p>
          <a:p>
            <a:pPr marL="299085" marR="899160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150" dirty="0">
                <a:solidFill>
                  <a:srgbClr val="FFFFFF"/>
                </a:solidFill>
                <a:latin typeface="Trebuchet MS"/>
                <a:cs typeface="Trebuchet MS"/>
              </a:rPr>
              <a:t>Теория 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b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rebuchet MS"/>
                <a:cs typeface="Trebuchet MS"/>
              </a:rPr>
              <a:t>практика  </a:t>
            </a:r>
            <a:r>
              <a:rPr sz="1800" b="1" spc="-110" dirty="0">
                <a:solidFill>
                  <a:srgbClr val="FFFFFF"/>
                </a:solidFill>
                <a:latin typeface="Trebuchet MS"/>
                <a:cs typeface="Trebuchet MS"/>
              </a:rPr>
              <a:t>межкультурной  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коммуникации</a:t>
            </a:r>
            <a:endParaRPr sz="18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105" dirty="0">
                <a:solidFill>
                  <a:srgbClr val="FFFFFF"/>
                </a:solidFill>
                <a:latin typeface="Trebuchet MS"/>
                <a:cs typeface="Trebuchet MS"/>
              </a:rPr>
              <a:t>Дискурсивный</a:t>
            </a:r>
            <a:r>
              <a:rPr sz="18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endParaRPr sz="1800" dirty="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800" b="1" spc="-95" dirty="0">
                <a:solidFill>
                  <a:srgbClr val="FFFFFF"/>
                </a:solidFill>
                <a:latin typeface="Trebuchet MS"/>
                <a:cs typeface="Trebuchet MS"/>
              </a:rPr>
              <a:t>конверсационный</a:t>
            </a:r>
            <a:r>
              <a:rPr sz="18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FFFFFF"/>
                </a:solidFill>
                <a:latin typeface="Trebuchet MS"/>
                <a:cs typeface="Trebuchet MS"/>
              </a:rPr>
              <a:t>анализ</a:t>
            </a:r>
            <a:endParaRPr sz="1800" dirty="0">
              <a:latin typeface="Trebuchet MS"/>
              <a:cs typeface="Trebuchet MS"/>
            </a:endParaRPr>
          </a:p>
          <a:p>
            <a:pPr marL="299085" marR="82550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120" dirty="0">
                <a:solidFill>
                  <a:srgbClr val="FFFFFF"/>
                </a:solidFill>
                <a:latin typeface="Trebuchet MS"/>
                <a:cs typeface="Trebuchet MS"/>
              </a:rPr>
              <a:t>Язык, </a:t>
            </a:r>
            <a:r>
              <a:rPr sz="1800" b="1" spc="-105" dirty="0">
                <a:solidFill>
                  <a:srgbClr val="FFFFFF"/>
                </a:solidFill>
                <a:latin typeface="Trebuchet MS"/>
                <a:cs typeface="Trebuchet MS"/>
              </a:rPr>
              <a:t>концептуализация</a:t>
            </a:r>
            <a:r>
              <a:rPr sz="1800" b="1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и  </a:t>
            </a:r>
            <a:r>
              <a:rPr sz="1800" b="1" spc="-125" dirty="0">
                <a:solidFill>
                  <a:srgbClr val="FFFFFF"/>
                </a:solidFill>
                <a:latin typeface="Trebuchet MS"/>
                <a:cs typeface="Trebuchet MS"/>
              </a:rPr>
              <a:t>культурная</a:t>
            </a:r>
            <a:r>
              <a:rPr sz="18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rebuchet MS"/>
                <a:cs typeface="Trebuchet MS"/>
              </a:rPr>
              <a:t>вариативность</a:t>
            </a:r>
            <a:endParaRPr sz="18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105" dirty="0">
                <a:solidFill>
                  <a:srgbClr val="FFFFFF"/>
                </a:solidFill>
                <a:latin typeface="Trebuchet MS"/>
                <a:cs typeface="Trebuchet MS"/>
              </a:rPr>
              <a:t>Перевод 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b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Trebuchet MS"/>
                <a:cs typeface="Trebuchet MS"/>
              </a:rPr>
              <a:t>межкультурное</a:t>
            </a:r>
            <a:endParaRPr sz="1800" dirty="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800" b="1" spc="-105" dirty="0">
                <a:solidFill>
                  <a:srgbClr val="FFFFFF"/>
                </a:solidFill>
                <a:latin typeface="Trebuchet MS"/>
                <a:cs typeface="Trebuchet MS"/>
              </a:rPr>
              <a:t>взаимодействие</a:t>
            </a:r>
            <a:endParaRPr sz="1800" dirty="0">
              <a:latin typeface="Trebuchet MS"/>
              <a:cs typeface="Trebuchet MS"/>
            </a:endParaRPr>
          </a:p>
          <a:p>
            <a:pPr marL="299085" marR="952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Компьютерные</a:t>
            </a:r>
            <a:r>
              <a:rPr sz="18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25" dirty="0">
                <a:solidFill>
                  <a:srgbClr val="FFFFFF"/>
                </a:solidFill>
                <a:latin typeface="Trebuchet MS"/>
                <a:cs typeface="Trebuchet MS"/>
              </a:rPr>
              <a:t>технологии  </a:t>
            </a:r>
            <a:r>
              <a:rPr sz="1800" b="1" spc="-9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30" dirty="0">
                <a:solidFill>
                  <a:srgbClr val="FFFFFF"/>
                </a:solidFill>
                <a:latin typeface="Trebuchet MS"/>
                <a:cs typeface="Trebuchet MS"/>
              </a:rPr>
              <a:t>лингвистических</a:t>
            </a:r>
            <a:endParaRPr sz="1800" dirty="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800" b="1" spc="-120" dirty="0">
                <a:solidFill>
                  <a:srgbClr val="FFFFFF"/>
                </a:solidFill>
                <a:latin typeface="Trebuchet MS"/>
                <a:cs typeface="Trebuchet MS"/>
              </a:rPr>
              <a:t>исследованиях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30167" y="1039367"/>
            <a:ext cx="5513832" cy="29352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834384" y="199644"/>
            <a:ext cx="5224271" cy="46802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671315" y="1060703"/>
            <a:ext cx="5472684" cy="2852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795776" y="1184275"/>
            <a:ext cx="5250180" cy="2604770"/>
          </a:xfrm>
          <a:custGeom>
            <a:avLst/>
            <a:gdLst/>
            <a:ahLst/>
            <a:cxnLst/>
            <a:rect l="l" t="t" r="r" b="b"/>
            <a:pathLst>
              <a:path w="5250180" h="2604770">
                <a:moveTo>
                  <a:pt x="4815713" y="0"/>
                </a:moveTo>
                <a:lnTo>
                  <a:pt x="434086" y="0"/>
                </a:lnTo>
                <a:lnTo>
                  <a:pt x="386781" y="2546"/>
                </a:lnTo>
                <a:lnTo>
                  <a:pt x="340953" y="10010"/>
                </a:lnTo>
                <a:lnTo>
                  <a:pt x="296867" y="22126"/>
                </a:lnTo>
                <a:lnTo>
                  <a:pt x="254787" y="38630"/>
                </a:lnTo>
                <a:lnTo>
                  <a:pt x="214978" y="59257"/>
                </a:lnTo>
                <a:lnTo>
                  <a:pt x="177704" y="83742"/>
                </a:lnTo>
                <a:lnTo>
                  <a:pt x="143231" y="111822"/>
                </a:lnTo>
                <a:lnTo>
                  <a:pt x="111822" y="143231"/>
                </a:lnTo>
                <a:lnTo>
                  <a:pt x="83742" y="177704"/>
                </a:lnTo>
                <a:lnTo>
                  <a:pt x="59257" y="214978"/>
                </a:lnTo>
                <a:lnTo>
                  <a:pt x="38630" y="254787"/>
                </a:lnTo>
                <a:lnTo>
                  <a:pt x="22126" y="296867"/>
                </a:lnTo>
                <a:lnTo>
                  <a:pt x="10010" y="340953"/>
                </a:lnTo>
                <a:lnTo>
                  <a:pt x="2546" y="386781"/>
                </a:lnTo>
                <a:lnTo>
                  <a:pt x="0" y="434086"/>
                </a:lnTo>
                <a:lnTo>
                  <a:pt x="0" y="2170684"/>
                </a:lnTo>
                <a:lnTo>
                  <a:pt x="2546" y="2217988"/>
                </a:lnTo>
                <a:lnTo>
                  <a:pt x="10010" y="2263816"/>
                </a:lnTo>
                <a:lnTo>
                  <a:pt x="22126" y="2307902"/>
                </a:lnTo>
                <a:lnTo>
                  <a:pt x="38630" y="2349982"/>
                </a:lnTo>
                <a:lnTo>
                  <a:pt x="59257" y="2389791"/>
                </a:lnTo>
                <a:lnTo>
                  <a:pt x="83742" y="2427065"/>
                </a:lnTo>
                <a:lnTo>
                  <a:pt x="111822" y="2461538"/>
                </a:lnTo>
                <a:lnTo>
                  <a:pt x="143231" y="2492947"/>
                </a:lnTo>
                <a:lnTo>
                  <a:pt x="177704" y="2521027"/>
                </a:lnTo>
                <a:lnTo>
                  <a:pt x="214978" y="2545512"/>
                </a:lnTo>
                <a:lnTo>
                  <a:pt x="254787" y="2566139"/>
                </a:lnTo>
                <a:lnTo>
                  <a:pt x="296867" y="2582643"/>
                </a:lnTo>
                <a:lnTo>
                  <a:pt x="340953" y="2594759"/>
                </a:lnTo>
                <a:lnTo>
                  <a:pt x="386781" y="2602223"/>
                </a:lnTo>
                <a:lnTo>
                  <a:pt x="434086" y="2604770"/>
                </a:lnTo>
                <a:lnTo>
                  <a:pt x="4815713" y="2604770"/>
                </a:lnTo>
                <a:lnTo>
                  <a:pt x="4863017" y="2602223"/>
                </a:lnTo>
                <a:lnTo>
                  <a:pt x="4908845" y="2594759"/>
                </a:lnTo>
                <a:lnTo>
                  <a:pt x="4952931" y="2582643"/>
                </a:lnTo>
                <a:lnTo>
                  <a:pt x="4995011" y="2566139"/>
                </a:lnTo>
                <a:lnTo>
                  <a:pt x="5034820" y="2545512"/>
                </a:lnTo>
                <a:lnTo>
                  <a:pt x="5072094" y="2521027"/>
                </a:lnTo>
                <a:lnTo>
                  <a:pt x="5106567" y="2492947"/>
                </a:lnTo>
                <a:lnTo>
                  <a:pt x="5137976" y="2461538"/>
                </a:lnTo>
                <a:lnTo>
                  <a:pt x="5166056" y="2427065"/>
                </a:lnTo>
                <a:lnTo>
                  <a:pt x="5190541" y="2389791"/>
                </a:lnTo>
                <a:lnTo>
                  <a:pt x="5211168" y="2349982"/>
                </a:lnTo>
                <a:lnTo>
                  <a:pt x="5227672" y="2307902"/>
                </a:lnTo>
                <a:lnTo>
                  <a:pt x="5239788" y="2263816"/>
                </a:lnTo>
                <a:lnTo>
                  <a:pt x="5247252" y="2217988"/>
                </a:lnTo>
                <a:lnTo>
                  <a:pt x="5249799" y="2170684"/>
                </a:lnTo>
                <a:lnTo>
                  <a:pt x="5249799" y="434086"/>
                </a:lnTo>
                <a:lnTo>
                  <a:pt x="5247252" y="386781"/>
                </a:lnTo>
                <a:lnTo>
                  <a:pt x="5239788" y="340953"/>
                </a:lnTo>
                <a:lnTo>
                  <a:pt x="5227672" y="296867"/>
                </a:lnTo>
                <a:lnTo>
                  <a:pt x="5211168" y="254787"/>
                </a:lnTo>
                <a:lnTo>
                  <a:pt x="5190541" y="214978"/>
                </a:lnTo>
                <a:lnTo>
                  <a:pt x="5166056" y="177704"/>
                </a:lnTo>
                <a:lnTo>
                  <a:pt x="5137976" y="143231"/>
                </a:lnTo>
                <a:lnTo>
                  <a:pt x="5106567" y="111822"/>
                </a:lnTo>
                <a:lnTo>
                  <a:pt x="5072094" y="83742"/>
                </a:lnTo>
                <a:lnTo>
                  <a:pt x="5034820" y="59257"/>
                </a:lnTo>
                <a:lnTo>
                  <a:pt x="4995011" y="38630"/>
                </a:lnTo>
                <a:lnTo>
                  <a:pt x="4952931" y="22126"/>
                </a:lnTo>
                <a:lnTo>
                  <a:pt x="4908845" y="10010"/>
                </a:lnTo>
                <a:lnTo>
                  <a:pt x="4863017" y="2546"/>
                </a:lnTo>
                <a:lnTo>
                  <a:pt x="481571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795776" y="1184275"/>
            <a:ext cx="5250180" cy="2604770"/>
          </a:xfrm>
          <a:custGeom>
            <a:avLst/>
            <a:gdLst/>
            <a:ahLst/>
            <a:cxnLst/>
            <a:rect l="l" t="t" r="r" b="b"/>
            <a:pathLst>
              <a:path w="5250180" h="2604770">
                <a:moveTo>
                  <a:pt x="0" y="434086"/>
                </a:moveTo>
                <a:lnTo>
                  <a:pt x="2546" y="386781"/>
                </a:lnTo>
                <a:lnTo>
                  <a:pt x="10010" y="340953"/>
                </a:lnTo>
                <a:lnTo>
                  <a:pt x="22126" y="296867"/>
                </a:lnTo>
                <a:lnTo>
                  <a:pt x="38630" y="254787"/>
                </a:lnTo>
                <a:lnTo>
                  <a:pt x="59257" y="214978"/>
                </a:lnTo>
                <a:lnTo>
                  <a:pt x="83742" y="177704"/>
                </a:lnTo>
                <a:lnTo>
                  <a:pt x="111822" y="143231"/>
                </a:lnTo>
                <a:lnTo>
                  <a:pt x="143231" y="111822"/>
                </a:lnTo>
                <a:lnTo>
                  <a:pt x="177704" y="83742"/>
                </a:lnTo>
                <a:lnTo>
                  <a:pt x="214978" y="59257"/>
                </a:lnTo>
                <a:lnTo>
                  <a:pt x="254787" y="38630"/>
                </a:lnTo>
                <a:lnTo>
                  <a:pt x="296867" y="22126"/>
                </a:lnTo>
                <a:lnTo>
                  <a:pt x="340953" y="10010"/>
                </a:lnTo>
                <a:lnTo>
                  <a:pt x="386781" y="2546"/>
                </a:lnTo>
                <a:lnTo>
                  <a:pt x="434086" y="0"/>
                </a:lnTo>
                <a:lnTo>
                  <a:pt x="4815713" y="0"/>
                </a:lnTo>
                <a:lnTo>
                  <a:pt x="4863017" y="2546"/>
                </a:lnTo>
                <a:lnTo>
                  <a:pt x="4908845" y="10010"/>
                </a:lnTo>
                <a:lnTo>
                  <a:pt x="4952931" y="22126"/>
                </a:lnTo>
                <a:lnTo>
                  <a:pt x="4995011" y="38630"/>
                </a:lnTo>
                <a:lnTo>
                  <a:pt x="5034820" y="59257"/>
                </a:lnTo>
                <a:lnTo>
                  <a:pt x="5072094" y="83742"/>
                </a:lnTo>
                <a:lnTo>
                  <a:pt x="5106567" y="111822"/>
                </a:lnTo>
                <a:lnTo>
                  <a:pt x="5137976" y="143231"/>
                </a:lnTo>
                <a:lnTo>
                  <a:pt x="5166056" y="177704"/>
                </a:lnTo>
                <a:lnTo>
                  <a:pt x="5190541" y="214978"/>
                </a:lnTo>
                <a:lnTo>
                  <a:pt x="5211168" y="254787"/>
                </a:lnTo>
                <a:lnTo>
                  <a:pt x="5227672" y="296867"/>
                </a:lnTo>
                <a:lnTo>
                  <a:pt x="5239788" y="340953"/>
                </a:lnTo>
                <a:lnTo>
                  <a:pt x="5247252" y="386781"/>
                </a:lnTo>
                <a:lnTo>
                  <a:pt x="5249799" y="434086"/>
                </a:lnTo>
                <a:lnTo>
                  <a:pt x="5249799" y="2170684"/>
                </a:lnTo>
                <a:lnTo>
                  <a:pt x="5247252" y="2217988"/>
                </a:lnTo>
                <a:lnTo>
                  <a:pt x="5239788" y="2263816"/>
                </a:lnTo>
                <a:lnTo>
                  <a:pt x="5227672" y="2307902"/>
                </a:lnTo>
                <a:lnTo>
                  <a:pt x="5211168" y="2349982"/>
                </a:lnTo>
                <a:lnTo>
                  <a:pt x="5190541" y="2389791"/>
                </a:lnTo>
                <a:lnTo>
                  <a:pt x="5166056" y="2427065"/>
                </a:lnTo>
                <a:lnTo>
                  <a:pt x="5137976" y="2461538"/>
                </a:lnTo>
                <a:lnTo>
                  <a:pt x="5106567" y="2492947"/>
                </a:lnTo>
                <a:lnTo>
                  <a:pt x="5072094" y="2521027"/>
                </a:lnTo>
                <a:lnTo>
                  <a:pt x="5034820" y="2545512"/>
                </a:lnTo>
                <a:lnTo>
                  <a:pt x="4995011" y="2566139"/>
                </a:lnTo>
                <a:lnTo>
                  <a:pt x="4952931" y="2582643"/>
                </a:lnTo>
                <a:lnTo>
                  <a:pt x="4908845" y="2594759"/>
                </a:lnTo>
                <a:lnTo>
                  <a:pt x="4863017" y="2602223"/>
                </a:lnTo>
                <a:lnTo>
                  <a:pt x="4815713" y="2604770"/>
                </a:lnTo>
                <a:lnTo>
                  <a:pt x="434086" y="2604770"/>
                </a:lnTo>
                <a:lnTo>
                  <a:pt x="386781" y="2602223"/>
                </a:lnTo>
                <a:lnTo>
                  <a:pt x="340953" y="2594759"/>
                </a:lnTo>
                <a:lnTo>
                  <a:pt x="296867" y="2582643"/>
                </a:lnTo>
                <a:lnTo>
                  <a:pt x="254787" y="2566139"/>
                </a:lnTo>
                <a:lnTo>
                  <a:pt x="214978" y="2545512"/>
                </a:lnTo>
                <a:lnTo>
                  <a:pt x="177704" y="2521027"/>
                </a:lnTo>
                <a:lnTo>
                  <a:pt x="143231" y="2492947"/>
                </a:lnTo>
                <a:lnTo>
                  <a:pt x="111822" y="2461538"/>
                </a:lnTo>
                <a:lnTo>
                  <a:pt x="83742" y="2427065"/>
                </a:lnTo>
                <a:lnTo>
                  <a:pt x="59257" y="2389791"/>
                </a:lnTo>
                <a:lnTo>
                  <a:pt x="38630" y="2349982"/>
                </a:lnTo>
                <a:lnTo>
                  <a:pt x="22126" y="2307902"/>
                </a:lnTo>
                <a:lnTo>
                  <a:pt x="10010" y="2263816"/>
                </a:lnTo>
                <a:lnTo>
                  <a:pt x="2546" y="2217988"/>
                </a:lnTo>
                <a:lnTo>
                  <a:pt x="0" y="2170684"/>
                </a:lnTo>
                <a:lnTo>
                  <a:pt x="0" y="43408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372350" y="1364691"/>
            <a:ext cx="1472565" cy="11163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4945" algn="r">
              <a:lnSpc>
                <a:spcPct val="100000"/>
              </a:lnSpc>
              <a:spcBef>
                <a:spcPts val="105"/>
              </a:spcBef>
            </a:pPr>
            <a:r>
              <a:rPr sz="1400" b="1" spc="-80" dirty="0">
                <a:solidFill>
                  <a:srgbClr val="5F497A"/>
                </a:solidFill>
                <a:latin typeface="Trebuchet MS"/>
                <a:cs typeface="Trebuchet MS"/>
              </a:rPr>
              <a:t>Испанский</a:t>
            </a:r>
            <a:r>
              <a:rPr sz="1400" b="1" spc="-220" dirty="0">
                <a:solidFill>
                  <a:srgbClr val="5F497A"/>
                </a:solidFill>
                <a:latin typeface="Trebuchet MS"/>
                <a:cs typeface="Trebuchet MS"/>
              </a:rPr>
              <a:t> </a:t>
            </a:r>
            <a:r>
              <a:rPr sz="1400" b="1" spc="-75" dirty="0">
                <a:solidFill>
                  <a:srgbClr val="5F497A"/>
                </a:solidFill>
                <a:latin typeface="Trebuchet MS"/>
                <a:cs typeface="Trebuchet MS"/>
              </a:rPr>
              <a:t>язык </a:t>
            </a:r>
            <a:r>
              <a:rPr sz="1400" b="1" spc="-40" dirty="0">
                <a:solidFill>
                  <a:srgbClr val="5F497A"/>
                </a:solidFill>
                <a:latin typeface="Trebuchet MS"/>
                <a:cs typeface="Trebuchet MS"/>
              </a:rPr>
              <a:t> </a:t>
            </a:r>
            <a:r>
              <a:rPr sz="1400" b="1" spc="-70" dirty="0">
                <a:solidFill>
                  <a:srgbClr val="5F497A"/>
                </a:solidFill>
                <a:latin typeface="Trebuchet MS"/>
                <a:cs typeface="Trebuchet MS"/>
              </a:rPr>
              <a:t>Немецкий</a:t>
            </a:r>
            <a:r>
              <a:rPr sz="1400" b="1" spc="-220" dirty="0">
                <a:solidFill>
                  <a:srgbClr val="5F497A"/>
                </a:solidFill>
                <a:latin typeface="Trebuchet MS"/>
                <a:cs typeface="Trebuchet MS"/>
              </a:rPr>
              <a:t> </a:t>
            </a:r>
            <a:r>
              <a:rPr sz="1400" b="1" spc="-75" dirty="0">
                <a:solidFill>
                  <a:srgbClr val="5F497A"/>
                </a:solidFill>
                <a:latin typeface="Trebuchet MS"/>
                <a:cs typeface="Trebuchet MS"/>
              </a:rPr>
              <a:t>язык </a:t>
            </a:r>
            <a:r>
              <a:rPr sz="1400" b="1" spc="-45" dirty="0">
                <a:solidFill>
                  <a:srgbClr val="5F497A"/>
                </a:solidFill>
                <a:latin typeface="Trebuchet MS"/>
                <a:cs typeface="Trebuchet MS"/>
              </a:rPr>
              <a:t> </a:t>
            </a:r>
            <a:r>
              <a:rPr sz="1400" b="1" spc="-80" dirty="0" err="1">
                <a:solidFill>
                  <a:srgbClr val="5F497A"/>
                </a:solidFill>
                <a:latin typeface="Trebuchet MS"/>
                <a:cs typeface="Trebuchet MS"/>
              </a:rPr>
              <a:t>Французский</a:t>
            </a:r>
            <a:r>
              <a:rPr sz="1400" b="1" spc="-215" dirty="0">
                <a:solidFill>
                  <a:srgbClr val="5F497A"/>
                </a:solidFill>
                <a:latin typeface="Trebuchet MS"/>
                <a:cs typeface="Trebuchet MS"/>
              </a:rPr>
              <a:t> </a:t>
            </a:r>
            <a:r>
              <a:rPr sz="1400" b="1" spc="-75" dirty="0" err="1" smtClean="0">
                <a:solidFill>
                  <a:srgbClr val="5F497A"/>
                </a:solidFill>
                <a:latin typeface="Trebuchet MS"/>
                <a:cs typeface="Trebuchet MS"/>
              </a:rPr>
              <a:t>язык</a:t>
            </a:r>
            <a:endParaRPr lang="ru-RU" sz="1400" b="1" spc="-75" dirty="0" smtClean="0">
              <a:solidFill>
                <a:srgbClr val="5F497A"/>
              </a:solidFill>
              <a:latin typeface="Trebuchet MS"/>
              <a:cs typeface="Trebuchet MS"/>
            </a:endParaRPr>
          </a:p>
          <a:p>
            <a:pPr marL="12700" marR="5080" indent="194945" algn="r">
              <a:lnSpc>
                <a:spcPct val="100000"/>
              </a:lnSpc>
              <a:spcBef>
                <a:spcPts val="105"/>
              </a:spcBef>
            </a:pPr>
            <a:r>
              <a:rPr lang="ru-RU" sz="1400" b="1" spc="-75" dirty="0" smtClean="0">
                <a:solidFill>
                  <a:srgbClr val="5F497A"/>
                </a:solidFill>
                <a:latin typeface="Trebuchet MS"/>
                <a:cs typeface="Trebuchet MS"/>
              </a:rPr>
              <a:t>Китайский язык</a:t>
            </a:r>
          </a:p>
          <a:p>
            <a:pPr marL="12700" marR="5080" indent="194945" algn="r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84345" y="2392523"/>
            <a:ext cx="45637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1810">
              <a:lnSpc>
                <a:spcPct val="100000"/>
              </a:lnSpc>
              <a:spcBef>
                <a:spcPts val="105"/>
              </a:spcBef>
            </a:pPr>
            <a:r>
              <a:rPr sz="1400" b="1" spc="-105" dirty="0">
                <a:solidFill>
                  <a:srgbClr val="5F497A"/>
                </a:solidFill>
                <a:latin typeface="Trebuchet MS"/>
                <a:cs typeface="Trebuchet MS"/>
              </a:rPr>
              <a:t>Устный </a:t>
            </a:r>
            <a:r>
              <a:rPr sz="1400" b="1" spc="-85" dirty="0" err="1">
                <a:solidFill>
                  <a:srgbClr val="5F497A"/>
                </a:solidFill>
                <a:latin typeface="Trebuchet MS"/>
                <a:cs typeface="Trebuchet MS"/>
              </a:rPr>
              <a:t>последовательный</a:t>
            </a:r>
            <a:r>
              <a:rPr sz="1400" b="1" spc="-220" dirty="0">
                <a:solidFill>
                  <a:srgbClr val="5F497A"/>
                </a:solidFill>
                <a:latin typeface="Trebuchet MS"/>
                <a:cs typeface="Trebuchet MS"/>
              </a:rPr>
              <a:t> </a:t>
            </a:r>
            <a:r>
              <a:rPr sz="1400" b="1" spc="-80" dirty="0" err="1" smtClean="0">
                <a:solidFill>
                  <a:srgbClr val="5F497A"/>
                </a:solidFill>
                <a:latin typeface="Trebuchet MS"/>
                <a:cs typeface="Trebuchet MS"/>
              </a:rPr>
              <a:t>перевод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3884" y="2858770"/>
            <a:ext cx="44316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727960">
              <a:lnSpc>
                <a:spcPct val="100000"/>
              </a:lnSpc>
              <a:spcBef>
                <a:spcPts val="105"/>
              </a:spcBef>
            </a:pPr>
            <a:r>
              <a:rPr sz="1400" b="1" spc="-75" dirty="0">
                <a:solidFill>
                  <a:srgbClr val="5F497A"/>
                </a:solidFill>
                <a:latin typeface="Trebuchet MS"/>
                <a:cs typeface="Trebuchet MS"/>
              </a:rPr>
              <a:t>Синхронный</a:t>
            </a:r>
            <a:r>
              <a:rPr sz="1400" b="1" spc="-200" dirty="0">
                <a:solidFill>
                  <a:srgbClr val="5F497A"/>
                </a:solidFill>
                <a:latin typeface="Trebuchet MS"/>
                <a:cs typeface="Trebuchet MS"/>
              </a:rPr>
              <a:t> </a:t>
            </a:r>
            <a:r>
              <a:rPr sz="1400" b="1" spc="-80" dirty="0" err="1">
                <a:solidFill>
                  <a:srgbClr val="5F497A"/>
                </a:solidFill>
                <a:latin typeface="Trebuchet MS"/>
                <a:cs typeface="Trebuchet MS"/>
              </a:rPr>
              <a:t>перевод</a:t>
            </a:r>
            <a:r>
              <a:rPr sz="1400" b="1" spc="-80" dirty="0">
                <a:solidFill>
                  <a:srgbClr val="5F497A"/>
                </a:solidFill>
                <a:latin typeface="Trebuchet MS"/>
                <a:cs typeface="Trebuchet MS"/>
              </a:rPr>
              <a:t>  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1819" y="4738114"/>
            <a:ext cx="2202179" cy="21198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982968" y="4759451"/>
            <a:ext cx="2161031" cy="2093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092315" y="4869179"/>
            <a:ext cx="1953259" cy="187452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092315" y="4869179"/>
            <a:ext cx="1953260" cy="1874520"/>
          </a:xfrm>
          <a:custGeom>
            <a:avLst/>
            <a:gdLst/>
            <a:ahLst/>
            <a:cxnLst/>
            <a:rect l="l" t="t" r="r" b="b"/>
            <a:pathLst>
              <a:path w="1953259" h="1874520">
                <a:moveTo>
                  <a:pt x="0" y="312420"/>
                </a:moveTo>
                <a:lnTo>
                  <a:pt x="3386" y="266241"/>
                </a:lnTo>
                <a:lnTo>
                  <a:pt x="13223" y="222171"/>
                </a:lnTo>
                <a:lnTo>
                  <a:pt x="29029" y="180690"/>
                </a:lnTo>
                <a:lnTo>
                  <a:pt x="50320" y="142282"/>
                </a:lnTo>
                <a:lnTo>
                  <a:pt x="76615" y="107429"/>
                </a:lnTo>
                <a:lnTo>
                  <a:pt x="107429" y="76615"/>
                </a:lnTo>
                <a:lnTo>
                  <a:pt x="142282" y="50320"/>
                </a:lnTo>
                <a:lnTo>
                  <a:pt x="180690" y="29029"/>
                </a:lnTo>
                <a:lnTo>
                  <a:pt x="222171" y="13223"/>
                </a:lnTo>
                <a:lnTo>
                  <a:pt x="266241" y="3386"/>
                </a:lnTo>
                <a:lnTo>
                  <a:pt x="312419" y="0"/>
                </a:lnTo>
                <a:lnTo>
                  <a:pt x="1640839" y="0"/>
                </a:lnTo>
                <a:lnTo>
                  <a:pt x="1687018" y="3386"/>
                </a:lnTo>
                <a:lnTo>
                  <a:pt x="1731088" y="13223"/>
                </a:lnTo>
                <a:lnTo>
                  <a:pt x="1772569" y="29029"/>
                </a:lnTo>
                <a:lnTo>
                  <a:pt x="1810977" y="50320"/>
                </a:lnTo>
                <a:lnTo>
                  <a:pt x="1845830" y="76615"/>
                </a:lnTo>
                <a:lnTo>
                  <a:pt x="1876644" y="107429"/>
                </a:lnTo>
                <a:lnTo>
                  <a:pt x="1902939" y="142282"/>
                </a:lnTo>
                <a:lnTo>
                  <a:pt x="1924230" y="180690"/>
                </a:lnTo>
                <a:lnTo>
                  <a:pt x="1940036" y="222171"/>
                </a:lnTo>
                <a:lnTo>
                  <a:pt x="1949873" y="266241"/>
                </a:lnTo>
                <a:lnTo>
                  <a:pt x="1953259" y="312420"/>
                </a:lnTo>
                <a:lnTo>
                  <a:pt x="1953259" y="1562100"/>
                </a:lnTo>
                <a:lnTo>
                  <a:pt x="1949873" y="1608266"/>
                </a:lnTo>
                <a:lnTo>
                  <a:pt x="1940036" y="1652330"/>
                </a:lnTo>
                <a:lnTo>
                  <a:pt x="1924230" y="1693807"/>
                </a:lnTo>
                <a:lnTo>
                  <a:pt x="1902939" y="1732215"/>
                </a:lnTo>
                <a:lnTo>
                  <a:pt x="1876644" y="1767069"/>
                </a:lnTo>
                <a:lnTo>
                  <a:pt x="1845830" y="1797888"/>
                </a:lnTo>
                <a:lnTo>
                  <a:pt x="1810977" y="1824187"/>
                </a:lnTo>
                <a:lnTo>
                  <a:pt x="1772569" y="1845483"/>
                </a:lnTo>
                <a:lnTo>
                  <a:pt x="1731088" y="1861293"/>
                </a:lnTo>
                <a:lnTo>
                  <a:pt x="1687018" y="1871133"/>
                </a:lnTo>
                <a:lnTo>
                  <a:pt x="1640839" y="1874521"/>
                </a:lnTo>
                <a:lnTo>
                  <a:pt x="312419" y="1874521"/>
                </a:lnTo>
                <a:lnTo>
                  <a:pt x="266241" y="1871133"/>
                </a:lnTo>
                <a:lnTo>
                  <a:pt x="222171" y="1861293"/>
                </a:lnTo>
                <a:lnTo>
                  <a:pt x="180690" y="1845483"/>
                </a:lnTo>
                <a:lnTo>
                  <a:pt x="142282" y="1824187"/>
                </a:lnTo>
                <a:lnTo>
                  <a:pt x="107429" y="1797888"/>
                </a:lnTo>
                <a:lnTo>
                  <a:pt x="76615" y="1767069"/>
                </a:lnTo>
                <a:lnTo>
                  <a:pt x="50320" y="1732215"/>
                </a:lnTo>
                <a:lnTo>
                  <a:pt x="29029" y="1693807"/>
                </a:lnTo>
                <a:lnTo>
                  <a:pt x="13223" y="1652330"/>
                </a:lnTo>
                <a:lnTo>
                  <a:pt x="3386" y="1608266"/>
                </a:lnTo>
                <a:lnTo>
                  <a:pt x="0" y="1562100"/>
                </a:lnTo>
                <a:lnTo>
                  <a:pt x="0" y="312420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7263765" y="5249417"/>
            <a:ext cx="146050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9225">
              <a:lnSpc>
                <a:spcPct val="100000"/>
              </a:lnSpc>
              <a:spcBef>
                <a:spcPts val="100"/>
              </a:spcBef>
            </a:pPr>
            <a:r>
              <a:rPr sz="1400" b="1" i="1" spc="-105" dirty="0">
                <a:solidFill>
                  <a:srgbClr val="5F497A"/>
                </a:solidFill>
                <a:latin typeface="Arial"/>
                <a:cs typeface="Arial"/>
              </a:rPr>
              <a:t>Китайский</a:t>
            </a:r>
            <a:r>
              <a:rPr sz="1400" b="1" i="1" spc="-165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1400" b="1" i="1" spc="-120" dirty="0">
                <a:solidFill>
                  <a:srgbClr val="5F497A"/>
                </a:solidFill>
                <a:latin typeface="Arial"/>
                <a:cs typeface="Arial"/>
              </a:rPr>
              <a:t>язык  </a:t>
            </a:r>
            <a:r>
              <a:rPr sz="1400" b="1" i="1" spc="-125" dirty="0">
                <a:solidFill>
                  <a:srgbClr val="5F497A"/>
                </a:solidFill>
                <a:latin typeface="Arial"/>
                <a:cs typeface="Arial"/>
              </a:rPr>
              <a:t>Японский </a:t>
            </a:r>
            <a:r>
              <a:rPr sz="1400" b="1" i="1" spc="-120" dirty="0">
                <a:solidFill>
                  <a:srgbClr val="5F497A"/>
                </a:solidFill>
                <a:latin typeface="Arial"/>
                <a:cs typeface="Arial"/>
              </a:rPr>
              <a:t>язык  </a:t>
            </a:r>
            <a:r>
              <a:rPr sz="1400" b="1" i="1" spc="-110" dirty="0">
                <a:solidFill>
                  <a:srgbClr val="5F497A"/>
                </a:solidFill>
                <a:latin typeface="Arial"/>
                <a:cs typeface="Arial"/>
              </a:rPr>
              <a:t>Испанский</a:t>
            </a:r>
            <a:r>
              <a:rPr sz="1400" b="1" i="1" spc="-135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1400" b="1" i="1" spc="-120" dirty="0">
                <a:solidFill>
                  <a:srgbClr val="5F497A"/>
                </a:solidFill>
                <a:latin typeface="Arial"/>
                <a:cs typeface="Arial"/>
              </a:rPr>
              <a:t>язык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i="1" spc="-110" dirty="0">
                <a:solidFill>
                  <a:srgbClr val="5F497A"/>
                </a:solidFill>
                <a:latin typeface="Arial"/>
                <a:cs typeface="Arial"/>
              </a:rPr>
              <a:t>Французский</a:t>
            </a:r>
            <a:r>
              <a:rPr sz="1400" b="1" i="1" spc="-155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1400" b="1" i="1" spc="-120" dirty="0">
                <a:solidFill>
                  <a:srgbClr val="5F497A"/>
                </a:solidFill>
                <a:latin typeface="Arial"/>
                <a:cs typeface="Arial"/>
              </a:rPr>
              <a:t>язык  </a:t>
            </a:r>
            <a:r>
              <a:rPr sz="1400" b="1" i="1" spc="-95" dirty="0">
                <a:solidFill>
                  <a:srgbClr val="5F497A"/>
                </a:solidFill>
                <a:latin typeface="Arial"/>
                <a:cs typeface="Arial"/>
              </a:rPr>
              <a:t>Немецкий</a:t>
            </a:r>
            <a:r>
              <a:rPr sz="1400" b="1" i="1" spc="-100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1400" b="1" i="1" spc="-120" dirty="0">
                <a:solidFill>
                  <a:srgbClr val="5F497A"/>
                </a:solidFill>
                <a:latin typeface="Arial"/>
                <a:cs typeface="Arial"/>
              </a:rPr>
              <a:t>язык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63968" y="4564379"/>
            <a:ext cx="1780031" cy="6568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7631430" y="4647057"/>
            <a:ext cx="1287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60" dirty="0">
                <a:solidFill>
                  <a:srgbClr val="5F497A"/>
                </a:solidFill>
                <a:latin typeface="Arial"/>
                <a:cs typeface="Arial"/>
              </a:rPr>
              <a:t>Фа</a:t>
            </a:r>
            <a:r>
              <a:rPr sz="1400" b="1" i="1" spc="-65" dirty="0">
                <a:solidFill>
                  <a:srgbClr val="5F497A"/>
                </a:solidFill>
                <a:latin typeface="Arial"/>
                <a:cs typeface="Arial"/>
              </a:rPr>
              <a:t>к</a:t>
            </a:r>
            <a:r>
              <a:rPr sz="1400" b="1" i="1" spc="-95" dirty="0">
                <a:solidFill>
                  <a:srgbClr val="5F497A"/>
                </a:solidFill>
                <a:latin typeface="Arial"/>
                <a:cs typeface="Arial"/>
              </a:rPr>
              <a:t>у</a:t>
            </a:r>
            <a:r>
              <a:rPr sz="1400" b="1" i="1" spc="-135" dirty="0">
                <a:solidFill>
                  <a:srgbClr val="5F497A"/>
                </a:solidFill>
                <a:latin typeface="Arial"/>
                <a:cs typeface="Arial"/>
              </a:rPr>
              <a:t>л</a:t>
            </a:r>
            <a:r>
              <a:rPr sz="1400" b="1" i="1" spc="-105" dirty="0">
                <a:solidFill>
                  <a:srgbClr val="5F497A"/>
                </a:solidFill>
                <a:latin typeface="Arial"/>
                <a:cs typeface="Arial"/>
              </a:rPr>
              <a:t>ь</a:t>
            </a:r>
            <a:r>
              <a:rPr sz="1400" b="1" i="1" spc="-165" dirty="0">
                <a:solidFill>
                  <a:srgbClr val="5F497A"/>
                </a:solidFill>
                <a:latin typeface="Arial"/>
                <a:cs typeface="Arial"/>
              </a:rPr>
              <a:t>т</a:t>
            </a:r>
            <a:r>
              <a:rPr sz="1400" b="1" i="1" spc="-95" dirty="0">
                <a:solidFill>
                  <a:srgbClr val="5F497A"/>
                </a:solidFill>
                <a:latin typeface="Arial"/>
                <a:cs typeface="Arial"/>
              </a:rPr>
              <a:t>ат</a:t>
            </a:r>
            <a:r>
              <a:rPr sz="1400" b="1" i="1" spc="-90" dirty="0">
                <a:solidFill>
                  <a:srgbClr val="5F497A"/>
                </a:solidFill>
                <a:latin typeface="Arial"/>
                <a:cs typeface="Arial"/>
              </a:rPr>
              <a:t>и</a:t>
            </a:r>
            <a:r>
              <a:rPr sz="1400" b="1" i="1" spc="-170" dirty="0">
                <a:solidFill>
                  <a:srgbClr val="5F497A"/>
                </a:solidFill>
                <a:latin typeface="Arial"/>
                <a:cs typeface="Arial"/>
              </a:rPr>
              <a:t>в</a:t>
            </a:r>
            <a:r>
              <a:rPr sz="1400" b="1" i="1" spc="-200" dirty="0">
                <a:solidFill>
                  <a:srgbClr val="5F497A"/>
                </a:solidFill>
                <a:latin typeface="Arial"/>
                <a:cs typeface="Arial"/>
              </a:rPr>
              <a:t>ы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27932" y="865632"/>
            <a:ext cx="2587752" cy="6858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4393819" y="956818"/>
            <a:ext cx="18580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130" dirty="0">
                <a:solidFill>
                  <a:srgbClr val="5F497A"/>
                </a:solidFill>
                <a:latin typeface="Arial"/>
                <a:cs typeface="Arial"/>
              </a:rPr>
              <a:t>Дисциплины </a:t>
            </a:r>
            <a:r>
              <a:rPr sz="1400" b="1" i="1" spc="-110" dirty="0">
                <a:solidFill>
                  <a:srgbClr val="5F497A"/>
                </a:solidFill>
                <a:latin typeface="Arial"/>
                <a:cs typeface="Arial"/>
              </a:rPr>
              <a:t>по</a:t>
            </a:r>
            <a:r>
              <a:rPr sz="1400" b="1" i="1" spc="-120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1400" b="1" i="1" spc="-140" dirty="0">
                <a:solidFill>
                  <a:srgbClr val="5F497A"/>
                </a:solidFill>
                <a:latin typeface="Arial"/>
                <a:cs typeface="Arial"/>
              </a:rPr>
              <a:t>выбору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83508" y="4093462"/>
            <a:ext cx="3182112" cy="27645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3907535" y="4341876"/>
            <a:ext cx="2706623" cy="23789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724655" y="4114799"/>
            <a:ext cx="3099816" cy="27386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834384" y="4225290"/>
            <a:ext cx="2880360" cy="251841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3834384" y="4225290"/>
            <a:ext cx="2880360" cy="2518410"/>
          </a:xfrm>
          <a:custGeom>
            <a:avLst/>
            <a:gdLst/>
            <a:ahLst/>
            <a:cxnLst/>
            <a:rect l="l" t="t" r="r" b="b"/>
            <a:pathLst>
              <a:path w="2880359" h="2518409">
                <a:moveTo>
                  <a:pt x="0" y="419735"/>
                </a:moveTo>
                <a:lnTo>
                  <a:pt x="2824" y="370792"/>
                </a:lnTo>
                <a:lnTo>
                  <a:pt x="11087" y="323505"/>
                </a:lnTo>
                <a:lnTo>
                  <a:pt x="24474" y="278190"/>
                </a:lnTo>
                <a:lnTo>
                  <a:pt x="42669" y="235162"/>
                </a:lnTo>
                <a:lnTo>
                  <a:pt x="65357" y="194736"/>
                </a:lnTo>
                <a:lnTo>
                  <a:pt x="92223" y="157228"/>
                </a:lnTo>
                <a:lnTo>
                  <a:pt x="122951" y="122951"/>
                </a:lnTo>
                <a:lnTo>
                  <a:pt x="157228" y="92223"/>
                </a:lnTo>
                <a:lnTo>
                  <a:pt x="194736" y="65357"/>
                </a:lnTo>
                <a:lnTo>
                  <a:pt x="235162" y="42669"/>
                </a:lnTo>
                <a:lnTo>
                  <a:pt x="278190" y="24474"/>
                </a:lnTo>
                <a:lnTo>
                  <a:pt x="323505" y="11087"/>
                </a:lnTo>
                <a:lnTo>
                  <a:pt x="370792" y="2824"/>
                </a:lnTo>
                <a:lnTo>
                  <a:pt x="419735" y="0"/>
                </a:lnTo>
                <a:lnTo>
                  <a:pt x="2460625" y="0"/>
                </a:lnTo>
                <a:lnTo>
                  <a:pt x="2509567" y="2824"/>
                </a:lnTo>
                <a:lnTo>
                  <a:pt x="2556854" y="11087"/>
                </a:lnTo>
                <a:lnTo>
                  <a:pt x="2602169" y="24474"/>
                </a:lnTo>
                <a:lnTo>
                  <a:pt x="2645197" y="42669"/>
                </a:lnTo>
                <a:lnTo>
                  <a:pt x="2685623" y="65357"/>
                </a:lnTo>
                <a:lnTo>
                  <a:pt x="2723131" y="92223"/>
                </a:lnTo>
                <a:lnTo>
                  <a:pt x="2757408" y="122951"/>
                </a:lnTo>
                <a:lnTo>
                  <a:pt x="2788136" y="157228"/>
                </a:lnTo>
                <a:lnTo>
                  <a:pt x="2815002" y="194736"/>
                </a:lnTo>
                <a:lnTo>
                  <a:pt x="2837690" y="235162"/>
                </a:lnTo>
                <a:lnTo>
                  <a:pt x="2855885" y="278190"/>
                </a:lnTo>
                <a:lnTo>
                  <a:pt x="2869272" y="323505"/>
                </a:lnTo>
                <a:lnTo>
                  <a:pt x="2877535" y="370792"/>
                </a:lnTo>
                <a:lnTo>
                  <a:pt x="2880360" y="419735"/>
                </a:lnTo>
                <a:lnTo>
                  <a:pt x="2880360" y="2098662"/>
                </a:lnTo>
                <a:lnTo>
                  <a:pt x="2877535" y="2147614"/>
                </a:lnTo>
                <a:lnTo>
                  <a:pt x="2869272" y="2194908"/>
                </a:lnTo>
                <a:lnTo>
                  <a:pt x="2855885" y="2240228"/>
                </a:lnTo>
                <a:lnTo>
                  <a:pt x="2837690" y="2283259"/>
                </a:lnTo>
                <a:lnTo>
                  <a:pt x="2815002" y="2323686"/>
                </a:lnTo>
                <a:lnTo>
                  <a:pt x="2788136" y="2361195"/>
                </a:lnTo>
                <a:lnTo>
                  <a:pt x="2757408" y="2395470"/>
                </a:lnTo>
                <a:lnTo>
                  <a:pt x="2723131" y="2426197"/>
                </a:lnTo>
                <a:lnTo>
                  <a:pt x="2685623" y="2453061"/>
                </a:lnTo>
                <a:lnTo>
                  <a:pt x="2645197" y="2475747"/>
                </a:lnTo>
                <a:lnTo>
                  <a:pt x="2602169" y="2493939"/>
                </a:lnTo>
                <a:lnTo>
                  <a:pt x="2556854" y="2507324"/>
                </a:lnTo>
                <a:lnTo>
                  <a:pt x="2509567" y="2515586"/>
                </a:lnTo>
                <a:lnTo>
                  <a:pt x="2460625" y="2518410"/>
                </a:lnTo>
                <a:lnTo>
                  <a:pt x="419735" y="2518410"/>
                </a:lnTo>
                <a:lnTo>
                  <a:pt x="370792" y="2515586"/>
                </a:lnTo>
                <a:lnTo>
                  <a:pt x="323505" y="2507324"/>
                </a:lnTo>
                <a:lnTo>
                  <a:pt x="278190" y="2493939"/>
                </a:lnTo>
                <a:lnTo>
                  <a:pt x="235162" y="2475747"/>
                </a:lnTo>
                <a:lnTo>
                  <a:pt x="194736" y="2453061"/>
                </a:lnTo>
                <a:lnTo>
                  <a:pt x="157228" y="2426197"/>
                </a:lnTo>
                <a:lnTo>
                  <a:pt x="122951" y="2395470"/>
                </a:lnTo>
                <a:lnTo>
                  <a:pt x="92223" y="2361195"/>
                </a:lnTo>
                <a:lnTo>
                  <a:pt x="65357" y="2323686"/>
                </a:lnTo>
                <a:lnTo>
                  <a:pt x="42669" y="2283259"/>
                </a:lnTo>
                <a:lnTo>
                  <a:pt x="24474" y="2240228"/>
                </a:lnTo>
                <a:lnTo>
                  <a:pt x="11087" y="2194908"/>
                </a:lnTo>
                <a:lnTo>
                  <a:pt x="2824" y="2147614"/>
                </a:lnTo>
                <a:lnTo>
                  <a:pt x="0" y="2098662"/>
                </a:lnTo>
                <a:lnTo>
                  <a:pt x="0" y="419735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4036567" y="4393819"/>
            <a:ext cx="241300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15938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b="1" spc="-90" dirty="0">
                <a:solidFill>
                  <a:srgbClr val="001F5F"/>
                </a:solidFill>
                <a:latin typeface="Trebuchet MS"/>
                <a:cs typeface="Trebuchet MS"/>
              </a:rPr>
              <a:t>Английский язык,</a:t>
            </a:r>
            <a:r>
              <a:rPr sz="1400" b="1" spc="-1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-75" dirty="0">
                <a:solidFill>
                  <a:srgbClr val="001F5F"/>
                </a:solidFill>
                <a:latin typeface="Trebuchet MS"/>
                <a:cs typeface="Trebuchet MS"/>
              </a:rPr>
              <a:t>уровень  </a:t>
            </a:r>
            <a:r>
              <a:rPr sz="1400" b="1" spc="-90" dirty="0">
                <a:solidFill>
                  <a:srgbClr val="001F5F"/>
                </a:solidFill>
                <a:latin typeface="Trebuchet MS"/>
                <a:cs typeface="Trebuchet MS"/>
              </a:rPr>
              <a:t>proficiency</a:t>
            </a:r>
            <a:endParaRPr sz="1400" dirty="0">
              <a:latin typeface="Trebuchet MS"/>
              <a:cs typeface="Trebuchet MS"/>
            </a:endParaRPr>
          </a:p>
          <a:p>
            <a:pPr marL="184785" marR="66040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b="1" spc="-90" dirty="0">
                <a:solidFill>
                  <a:srgbClr val="001F5F"/>
                </a:solidFill>
                <a:latin typeface="Trebuchet MS"/>
                <a:cs typeface="Trebuchet MS"/>
              </a:rPr>
              <a:t>Английский </a:t>
            </a:r>
            <a:r>
              <a:rPr sz="1400" b="1" spc="-75" dirty="0">
                <a:solidFill>
                  <a:srgbClr val="001F5F"/>
                </a:solidFill>
                <a:latin typeface="Trebuchet MS"/>
                <a:cs typeface="Trebuchet MS"/>
              </a:rPr>
              <a:t>язык  международного </a:t>
            </a:r>
            <a:r>
              <a:rPr sz="1400" b="1" spc="-60" dirty="0">
                <a:solidFill>
                  <a:srgbClr val="001F5F"/>
                </a:solidFill>
                <a:latin typeface="Trebuchet MS"/>
                <a:cs typeface="Trebuchet MS"/>
              </a:rPr>
              <a:t>и  </a:t>
            </a:r>
            <a:r>
              <a:rPr sz="1400" b="1" spc="-90" dirty="0">
                <a:solidFill>
                  <a:srgbClr val="001F5F"/>
                </a:solidFill>
                <a:latin typeface="Trebuchet MS"/>
                <a:cs typeface="Trebuchet MS"/>
              </a:rPr>
              <a:t>профессионального  </a:t>
            </a:r>
            <a:r>
              <a:rPr sz="1400" b="1" spc="-70" dirty="0">
                <a:solidFill>
                  <a:srgbClr val="001F5F"/>
                </a:solidFill>
                <a:latin typeface="Trebuchet MS"/>
                <a:cs typeface="Trebuchet MS"/>
              </a:rPr>
              <a:t>общения</a:t>
            </a:r>
            <a:endParaRPr sz="1400" dirty="0">
              <a:latin typeface="Trebuchet MS"/>
              <a:cs typeface="Trebuchet MS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b="1" spc="-75" dirty="0">
                <a:solidFill>
                  <a:srgbClr val="001F5F"/>
                </a:solidFill>
                <a:latin typeface="Trebuchet MS"/>
                <a:cs typeface="Trebuchet MS"/>
              </a:rPr>
              <a:t>Практика</a:t>
            </a:r>
            <a:r>
              <a:rPr sz="1400" b="1" spc="-1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-80" dirty="0">
                <a:solidFill>
                  <a:srgbClr val="001F5F"/>
                </a:solidFill>
                <a:latin typeface="Trebuchet MS"/>
                <a:cs typeface="Trebuchet MS"/>
              </a:rPr>
              <a:t>перевода</a:t>
            </a:r>
            <a:endParaRPr sz="1400" dirty="0">
              <a:latin typeface="Trebuchet MS"/>
              <a:cs typeface="Trebuchet MS"/>
            </a:endParaRPr>
          </a:p>
          <a:p>
            <a:pPr marL="184785" marR="5080">
              <a:lnSpc>
                <a:spcPct val="100000"/>
              </a:lnSpc>
            </a:pPr>
            <a:r>
              <a:rPr sz="1400" b="1" spc="-95" dirty="0">
                <a:solidFill>
                  <a:srgbClr val="001F5F"/>
                </a:solidFill>
                <a:latin typeface="Trebuchet MS"/>
                <a:cs typeface="Trebuchet MS"/>
              </a:rPr>
              <a:t>английского </a:t>
            </a:r>
            <a:r>
              <a:rPr sz="1400" b="1" spc="-75" dirty="0">
                <a:solidFill>
                  <a:srgbClr val="001F5F"/>
                </a:solidFill>
                <a:latin typeface="Trebuchet MS"/>
                <a:cs typeface="Trebuchet MS"/>
              </a:rPr>
              <a:t>языка </a:t>
            </a:r>
            <a:r>
              <a:rPr sz="1400" b="1" spc="-70" dirty="0">
                <a:solidFill>
                  <a:srgbClr val="001F5F"/>
                </a:solidFill>
                <a:latin typeface="Trebuchet MS"/>
                <a:cs typeface="Trebuchet MS"/>
              </a:rPr>
              <a:t>в</a:t>
            </a:r>
            <a:r>
              <a:rPr sz="1400" b="1" spc="-2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Trebuchet MS"/>
                <a:cs typeface="Trebuchet MS"/>
              </a:rPr>
              <a:t>аспекте  </a:t>
            </a:r>
            <a:r>
              <a:rPr sz="1400" b="1" spc="-85" dirty="0">
                <a:solidFill>
                  <a:srgbClr val="001F5F"/>
                </a:solidFill>
                <a:latin typeface="Trebuchet MS"/>
                <a:cs typeface="Trebuchet MS"/>
              </a:rPr>
              <a:t>межкультурной</a:t>
            </a:r>
            <a:endParaRPr sz="1400" dirty="0">
              <a:latin typeface="Trebuchet MS"/>
              <a:cs typeface="Trebuchet MS"/>
            </a:endParaRPr>
          </a:p>
          <a:p>
            <a:pPr marL="184785">
              <a:lnSpc>
                <a:spcPct val="100000"/>
              </a:lnSpc>
            </a:pPr>
            <a:r>
              <a:rPr sz="1400" b="1" spc="-60" dirty="0">
                <a:solidFill>
                  <a:srgbClr val="001F5F"/>
                </a:solidFill>
                <a:latin typeface="Trebuchet MS"/>
                <a:cs typeface="Trebuchet MS"/>
              </a:rPr>
              <a:t>коммуникации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04003" y="3907535"/>
            <a:ext cx="1973579" cy="6751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4915280" y="3995420"/>
            <a:ext cx="1352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125" dirty="0">
                <a:solidFill>
                  <a:srgbClr val="5F497A"/>
                </a:solidFill>
                <a:latin typeface="Arial"/>
                <a:cs typeface="Arial"/>
              </a:rPr>
              <a:t>Английский</a:t>
            </a:r>
            <a:r>
              <a:rPr sz="1400" b="1" i="1" spc="-155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1400" b="1" i="1" spc="-120" dirty="0">
                <a:solidFill>
                  <a:srgbClr val="5F497A"/>
                </a:solidFill>
                <a:latin typeface="Arial"/>
                <a:cs typeface="Arial"/>
              </a:rPr>
              <a:t>язык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51225" y="0"/>
            <a:ext cx="2924175" cy="631825"/>
          </a:xfrm>
          <a:custGeom>
            <a:avLst/>
            <a:gdLst/>
            <a:ahLst/>
            <a:cxnLst/>
            <a:rect l="l" t="t" r="r" b="b"/>
            <a:pathLst>
              <a:path w="2924175" h="631825">
                <a:moveTo>
                  <a:pt x="2818891" y="0"/>
                </a:moveTo>
                <a:lnTo>
                  <a:pt x="105283" y="0"/>
                </a:lnTo>
                <a:lnTo>
                  <a:pt x="64293" y="8270"/>
                </a:lnTo>
                <a:lnTo>
                  <a:pt x="30829" y="30829"/>
                </a:lnTo>
                <a:lnTo>
                  <a:pt x="8270" y="64293"/>
                </a:lnTo>
                <a:lnTo>
                  <a:pt x="0" y="105282"/>
                </a:lnTo>
                <a:lnTo>
                  <a:pt x="0" y="526541"/>
                </a:lnTo>
                <a:lnTo>
                  <a:pt x="8270" y="567531"/>
                </a:lnTo>
                <a:lnTo>
                  <a:pt x="30829" y="600995"/>
                </a:lnTo>
                <a:lnTo>
                  <a:pt x="64293" y="623554"/>
                </a:lnTo>
                <a:lnTo>
                  <a:pt x="105283" y="631825"/>
                </a:lnTo>
                <a:lnTo>
                  <a:pt x="2818891" y="631825"/>
                </a:lnTo>
                <a:lnTo>
                  <a:pt x="2859881" y="623554"/>
                </a:lnTo>
                <a:lnTo>
                  <a:pt x="2893345" y="600995"/>
                </a:lnTo>
                <a:lnTo>
                  <a:pt x="2915904" y="567531"/>
                </a:lnTo>
                <a:lnTo>
                  <a:pt x="2924175" y="526541"/>
                </a:lnTo>
                <a:lnTo>
                  <a:pt x="2924175" y="105282"/>
                </a:lnTo>
                <a:lnTo>
                  <a:pt x="2915904" y="64293"/>
                </a:lnTo>
                <a:lnTo>
                  <a:pt x="2893345" y="30829"/>
                </a:lnTo>
                <a:lnTo>
                  <a:pt x="2859881" y="8270"/>
                </a:lnTo>
                <a:lnTo>
                  <a:pt x="2818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3451225" y="0"/>
            <a:ext cx="2924175" cy="631825"/>
          </a:xfrm>
          <a:custGeom>
            <a:avLst/>
            <a:gdLst/>
            <a:ahLst/>
            <a:cxnLst/>
            <a:rect l="l" t="t" r="r" b="b"/>
            <a:pathLst>
              <a:path w="2924175" h="631825">
                <a:moveTo>
                  <a:pt x="0" y="105282"/>
                </a:moveTo>
                <a:lnTo>
                  <a:pt x="8270" y="64293"/>
                </a:lnTo>
                <a:lnTo>
                  <a:pt x="30829" y="30829"/>
                </a:lnTo>
                <a:lnTo>
                  <a:pt x="64293" y="8270"/>
                </a:lnTo>
                <a:lnTo>
                  <a:pt x="105283" y="0"/>
                </a:lnTo>
                <a:lnTo>
                  <a:pt x="2818891" y="0"/>
                </a:lnTo>
                <a:lnTo>
                  <a:pt x="2859881" y="8270"/>
                </a:lnTo>
                <a:lnTo>
                  <a:pt x="2893345" y="30829"/>
                </a:lnTo>
                <a:lnTo>
                  <a:pt x="2915904" y="64293"/>
                </a:lnTo>
                <a:lnTo>
                  <a:pt x="2924175" y="105282"/>
                </a:lnTo>
                <a:lnTo>
                  <a:pt x="2924175" y="526541"/>
                </a:lnTo>
                <a:lnTo>
                  <a:pt x="2915904" y="567531"/>
                </a:lnTo>
                <a:lnTo>
                  <a:pt x="2893345" y="600995"/>
                </a:lnTo>
                <a:lnTo>
                  <a:pt x="2859881" y="623554"/>
                </a:lnTo>
                <a:lnTo>
                  <a:pt x="2818891" y="631825"/>
                </a:lnTo>
                <a:lnTo>
                  <a:pt x="105283" y="631825"/>
                </a:lnTo>
                <a:lnTo>
                  <a:pt x="64293" y="623554"/>
                </a:lnTo>
                <a:lnTo>
                  <a:pt x="30829" y="600995"/>
                </a:lnTo>
                <a:lnTo>
                  <a:pt x="8270" y="567531"/>
                </a:lnTo>
                <a:lnTo>
                  <a:pt x="0" y="526541"/>
                </a:lnTo>
                <a:lnTo>
                  <a:pt x="0" y="10528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3679316" y="47371"/>
            <a:ext cx="24701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95"/>
              </a:spcBef>
            </a:pPr>
            <a:r>
              <a:rPr sz="1600" b="1" spc="-145" dirty="0">
                <a:solidFill>
                  <a:srgbClr val="7E7E7E"/>
                </a:solidFill>
                <a:latin typeface="Trebuchet MS"/>
                <a:cs typeface="Trebuchet MS"/>
              </a:rPr>
              <a:t>45.04.02.01 </a:t>
            </a:r>
            <a:r>
              <a:rPr sz="1600" b="1" spc="-90" dirty="0">
                <a:solidFill>
                  <a:srgbClr val="7E7E7E"/>
                </a:solidFill>
                <a:latin typeface="Trebuchet MS"/>
                <a:cs typeface="Trebuchet MS"/>
              </a:rPr>
              <a:t>Межкультурная  </a:t>
            </a:r>
            <a:r>
              <a:rPr sz="1600" b="1" spc="-75" dirty="0">
                <a:solidFill>
                  <a:srgbClr val="7E7E7E"/>
                </a:solidFill>
                <a:latin typeface="Trebuchet MS"/>
                <a:cs typeface="Trebuchet MS"/>
              </a:rPr>
              <a:t>коммуникация и</a:t>
            </a:r>
            <a:r>
              <a:rPr sz="1600" b="1" spc="-204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600" b="1" spc="-100" dirty="0">
                <a:solidFill>
                  <a:srgbClr val="7E7E7E"/>
                </a:solidFill>
                <a:latin typeface="Trebuchet MS"/>
                <a:cs typeface="Trebuchet MS"/>
              </a:rPr>
              <a:t>перевод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5907" y="797051"/>
            <a:ext cx="2874264" cy="8046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469188" y="846582"/>
            <a:ext cx="19945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i="1" spc="-130" dirty="0">
                <a:solidFill>
                  <a:srgbClr val="5F497A"/>
                </a:solidFill>
                <a:latin typeface="Arial"/>
                <a:cs typeface="Arial"/>
              </a:rPr>
              <a:t>Базовые</a:t>
            </a:r>
            <a:r>
              <a:rPr sz="1400" b="1" i="1" spc="-165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1400" b="1" i="1" spc="-110" dirty="0">
                <a:solidFill>
                  <a:srgbClr val="5F497A"/>
                </a:solidFill>
                <a:latin typeface="Arial"/>
                <a:cs typeface="Arial"/>
              </a:rPr>
              <a:t>теоретические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i="1" spc="-130" dirty="0">
                <a:solidFill>
                  <a:srgbClr val="5F497A"/>
                </a:solidFill>
                <a:latin typeface="Arial"/>
                <a:cs typeface="Arial"/>
              </a:rPr>
              <a:t>дисциплины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fiyak.sfu-kras.ru/sites/default/files/styles/promo_image/public/page_image/9b61c9add26ae66de11f78f97af7a160_l_1.jpg?itok=Rp0_sxz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614297" cy="1981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fiyak.sfu-kras.ru/sites/default/files/styles/promo_image/public/page_image/detinko.jpg?itok=lXTEHXh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97" y="44958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fiyak.sfu-kras.ru/sites/default/files/styles/promo_image/public/page_image/magirovskaya.jpg?itok=yWklA77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495800"/>
            <a:ext cx="18034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fiyak.sfu-kras.ru/sites/default/files/styles/promo_image/public/page_image/img_3452k-4.jpg?itok=TmdssC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495800"/>
            <a:ext cx="1676400" cy="1981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3"/>
          <p:cNvSpPr/>
          <p:nvPr/>
        </p:nvSpPr>
        <p:spPr>
          <a:xfrm>
            <a:off x="247650" y="1066801"/>
            <a:ext cx="1803400" cy="2209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2051050" y="990600"/>
            <a:ext cx="724534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b="1" i="1" spc="-10" dirty="0" smtClean="0">
                <a:latin typeface="Arial"/>
                <a:cs typeface="Arial"/>
              </a:rPr>
              <a:t>Руководитель магистерской  программы:</a:t>
            </a:r>
          </a:p>
          <a:p>
            <a:pPr marL="12700">
              <a:lnSpc>
                <a:spcPct val="100000"/>
              </a:lnSpc>
            </a:pPr>
            <a:r>
              <a:rPr lang="ru-RU" sz="2000" b="1" spc="-10" dirty="0">
                <a:solidFill>
                  <a:srgbClr val="17375E"/>
                </a:solidFill>
                <a:latin typeface="Arial"/>
                <a:cs typeface="Arial"/>
              </a:rPr>
              <a:t>Людмила Викторовна</a:t>
            </a:r>
            <a:r>
              <a:rPr lang="ru-RU" sz="2000" b="1" spc="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ru-RU" sz="2000" b="1" spc="-15" dirty="0" smtClean="0">
                <a:solidFill>
                  <a:srgbClr val="17375E"/>
                </a:solidFill>
                <a:latin typeface="Arial"/>
                <a:cs typeface="Arial"/>
              </a:rPr>
              <a:t>Куликова,</a:t>
            </a:r>
            <a:endParaRPr lang="ru-RU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ru-RU" spc="-10" dirty="0">
                <a:latin typeface="Arial"/>
                <a:cs typeface="Arial"/>
              </a:rPr>
              <a:t>доктор </a:t>
            </a:r>
            <a:r>
              <a:rPr lang="ru-RU" spc="-15" dirty="0">
                <a:latin typeface="Arial"/>
                <a:cs typeface="Arial"/>
              </a:rPr>
              <a:t>филологических </a:t>
            </a:r>
            <a:r>
              <a:rPr lang="ru-RU" spc="-10" dirty="0">
                <a:latin typeface="Arial"/>
                <a:cs typeface="Arial"/>
              </a:rPr>
              <a:t>наук,</a:t>
            </a:r>
            <a:r>
              <a:rPr lang="ru-RU" spc="135" dirty="0">
                <a:latin typeface="Arial"/>
                <a:cs typeface="Arial"/>
              </a:rPr>
              <a:t> </a:t>
            </a:r>
            <a:r>
              <a:rPr lang="ru-RU" spc="-15" dirty="0">
                <a:latin typeface="Arial"/>
                <a:cs typeface="Arial"/>
              </a:rPr>
              <a:t>профессор,</a:t>
            </a:r>
            <a:endParaRPr lang="ru-RU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5" dirty="0">
                <a:latin typeface="Arial"/>
                <a:cs typeface="Arial"/>
              </a:rPr>
              <a:t>директор Института филологии и языковой коммуникации</a:t>
            </a:r>
            <a:endParaRPr lang="ru-RU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ru-RU" b="1" i="1" spc="-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b="1" i="1" spc="-10" dirty="0" smtClean="0">
                <a:latin typeface="Arial"/>
                <a:cs typeface="Arial"/>
              </a:rPr>
              <a:t>Ведущие </a:t>
            </a:r>
            <a:r>
              <a:rPr lang="ru-RU" b="1" i="1" spc="-10" dirty="0">
                <a:latin typeface="Arial"/>
                <a:cs typeface="Arial"/>
              </a:rPr>
              <a:t>преподаватели:</a:t>
            </a:r>
            <a:endParaRPr lang="ru-RU" dirty="0">
              <a:latin typeface="Arial"/>
              <a:cs typeface="Arial"/>
            </a:endParaRPr>
          </a:p>
          <a:p>
            <a:pPr marL="12700" marR="319405">
              <a:lnSpc>
                <a:spcPct val="100000"/>
              </a:lnSpc>
              <a:spcBef>
                <a:spcPts val="5"/>
              </a:spcBef>
            </a:pPr>
            <a:r>
              <a:rPr lang="ru-RU" b="1" spc="-10" dirty="0" smtClean="0">
                <a:latin typeface="Arial"/>
                <a:cs typeface="Arial"/>
              </a:rPr>
              <a:t>Магировская </a:t>
            </a:r>
            <a:r>
              <a:rPr lang="ru-RU" b="1" spc="-5" dirty="0">
                <a:latin typeface="Arial"/>
                <a:cs typeface="Arial"/>
              </a:rPr>
              <a:t>О.В.</a:t>
            </a:r>
            <a:r>
              <a:rPr lang="ru-RU" spc="-5" dirty="0">
                <a:latin typeface="Arial"/>
                <a:cs typeface="Arial"/>
              </a:rPr>
              <a:t>, доктор </a:t>
            </a:r>
            <a:r>
              <a:rPr lang="ru-RU" spc="-10" dirty="0">
                <a:latin typeface="Arial"/>
                <a:cs typeface="Arial"/>
              </a:rPr>
              <a:t>филологических наук, </a:t>
            </a:r>
            <a:r>
              <a:rPr lang="ru-RU" spc="-5" dirty="0">
                <a:latin typeface="Arial"/>
                <a:cs typeface="Arial"/>
              </a:rPr>
              <a:t>профессор  </a:t>
            </a:r>
            <a:endParaRPr lang="ru-RU" spc="-5" dirty="0" smtClean="0">
              <a:latin typeface="Arial"/>
              <a:cs typeface="Arial"/>
            </a:endParaRPr>
          </a:p>
          <a:p>
            <a:pPr marL="12700" marR="319405">
              <a:lnSpc>
                <a:spcPct val="100000"/>
              </a:lnSpc>
              <a:spcBef>
                <a:spcPts val="5"/>
              </a:spcBef>
            </a:pPr>
            <a:r>
              <a:rPr lang="ru-RU" b="1" spc="-20" dirty="0" smtClean="0">
                <a:latin typeface="Arial"/>
                <a:cs typeface="Arial"/>
              </a:rPr>
              <a:t>Колмогорова </a:t>
            </a:r>
            <a:r>
              <a:rPr lang="ru-RU" b="1" spc="-15" dirty="0">
                <a:latin typeface="Arial"/>
                <a:cs typeface="Arial"/>
              </a:rPr>
              <a:t>А.В., </a:t>
            </a:r>
            <a:r>
              <a:rPr lang="ru-RU" spc="-10" dirty="0">
                <a:latin typeface="Arial"/>
                <a:cs typeface="Arial"/>
              </a:rPr>
              <a:t>доктор </a:t>
            </a:r>
            <a:r>
              <a:rPr lang="ru-RU" spc="-5" dirty="0">
                <a:latin typeface="Arial"/>
                <a:cs typeface="Arial"/>
              </a:rPr>
              <a:t>филологических </a:t>
            </a:r>
            <a:r>
              <a:rPr lang="ru-RU" spc="-15" dirty="0">
                <a:latin typeface="Arial"/>
                <a:cs typeface="Arial"/>
              </a:rPr>
              <a:t>наук, </a:t>
            </a:r>
            <a:r>
              <a:rPr lang="ru-RU" spc="-5" dirty="0">
                <a:latin typeface="Arial"/>
                <a:cs typeface="Arial"/>
              </a:rPr>
              <a:t>профессор  </a:t>
            </a:r>
            <a:endParaRPr lang="ru-RU" spc="-5" dirty="0" smtClean="0">
              <a:latin typeface="Arial"/>
              <a:cs typeface="Arial"/>
            </a:endParaRPr>
          </a:p>
          <a:p>
            <a:pPr marL="12700" marR="319405">
              <a:lnSpc>
                <a:spcPct val="100000"/>
              </a:lnSpc>
              <a:spcBef>
                <a:spcPts val="5"/>
              </a:spcBef>
            </a:pPr>
            <a:r>
              <a:rPr lang="ru-RU" b="1" spc="-10" dirty="0" smtClean="0">
                <a:latin typeface="Arial"/>
                <a:cs typeface="Arial"/>
              </a:rPr>
              <a:t>Детинко </a:t>
            </a:r>
            <a:r>
              <a:rPr lang="ru-RU" b="1" spc="-5" dirty="0">
                <a:latin typeface="Arial"/>
                <a:cs typeface="Arial"/>
              </a:rPr>
              <a:t>Ю.И.</a:t>
            </a:r>
            <a:r>
              <a:rPr lang="ru-RU" spc="-5" dirty="0">
                <a:latin typeface="Arial"/>
                <a:cs typeface="Arial"/>
              </a:rPr>
              <a:t>, </a:t>
            </a:r>
            <a:r>
              <a:rPr lang="ru-RU" spc="-10" dirty="0">
                <a:latin typeface="Arial"/>
                <a:cs typeface="Arial"/>
              </a:rPr>
              <a:t>кандидат </a:t>
            </a:r>
            <a:r>
              <a:rPr lang="ru-RU" spc="-5" dirty="0">
                <a:latin typeface="Arial"/>
                <a:cs typeface="Arial"/>
              </a:rPr>
              <a:t>филологических </a:t>
            </a:r>
            <a:r>
              <a:rPr lang="ru-RU" spc="-15" dirty="0">
                <a:latin typeface="Arial"/>
                <a:cs typeface="Arial"/>
              </a:rPr>
              <a:t>наук,</a:t>
            </a:r>
            <a:r>
              <a:rPr lang="ru-RU" spc="20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доцент</a:t>
            </a:r>
            <a:endParaRPr lang="ru-RU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b="1" spc="-15" dirty="0">
                <a:latin typeface="Arial"/>
                <a:cs typeface="Arial"/>
              </a:rPr>
              <a:t>Мучкина Е.С</a:t>
            </a:r>
            <a:r>
              <a:rPr lang="ru-RU" spc="-15" dirty="0">
                <a:latin typeface="Arial"/>
                <a:cs typeface="Arial"/>
              </a:rPr>
              <a:t>., </a:t>
            </a:r>
            <a:r>
              <a:rPr lang="ru-RU" spc="-10" dirty="0">
                <a:latin typeface="Arial"/>
                <a:cs typeface="Arial"/>
              </a:rPr>
              <a:t>кандидат </a:t>
            </a:r>
            <a:r>
              <a:rPr lang="ru-RU" spc="-5" dirty="0">
                <a:latin typeface="Arial"/>
                <a:cs typeface="Arial"/>
              </a:rPr>
              <a:t>филологических </a:t>
            </a:r>
            <a:r>
              <a:rPr lang="ru-RU" spc="-15" dirty="0">
                <a:latin typeface="Arial"/>
                <a:cs typeface="Arial"/>
              </a:rPr>
              <a:t>наук,</a:t>
            </a:r>
            <a:r>
              <a:rPr lang="ru-RU" spc="25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доцент</a:t>
            </a:r>
            <a:endParaRPr lang="ru-RU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b="1" spc="-20" dirty="0">
                <a:latin typeface="Arial"/>
                <a:cs typeface="Arial"/>
              </a:rPr>
              <a:t>Бурмакина </a:t>
            </a:r>
            <a:r>
              <a:rPr lang="ru-RU" b="1" spc="-45" dirty="0">
                <a:latin typeface="Arial"/>
                <a:cs typeface="Arial"/>
              </a:rPr>
              <a:t>Н.Г., </a:t>
            </a:r>
            <a:r>
              <a:rPr lang="ru-RU" spc="-10" dirty="0">
                <a:latin typeface="Arial"/>
                <a:cs typeface="Arial"/>
              </a:rPr>
              <a:t>кандидат </a:t>
            </a:r>
            <a:r>
              <a:rPr lang="ru-RU" spc="-5" dirty="0">
                <a:latin typeface="Arial"/>
                <a:cs typeface="Arial"/>
              </a:rPr>
              <a:t>филологических </a:t>
            </a:r>
            <a:r>
              <a:rPr lang="ru-RU" spc="-15" dirty="0">
                <a:latin typeface="Arial"/>
                <a:cs typeface="Arial"/>
              </a:rPr>
              <a:t>наук,</a:t>
            </a:r>
            <a:r>
              <a:rPr lang="ru-RU" spc="295" dirty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доцент</a:t>
            </a:r>
          </a:p>
          <a:p>
            <a:pPr marL="12700"/>
            <a:r>
              <a:rPr lang="ru-RU" b="1" spc="-20" dirty="0">
                <a:latin typeface="Arial"/>
                <a:cs typeface="Arial"/>
              </a:rPr>
              <a:t>Кругликова </a:t>
            </a:r>
            <a:r>
              <a:rPr lang="ru-RU" b="1" spc="-15" dirty="0">
                <a:latin typeface="Arial"/>
                <a:cs typeface="Arial"/>
              </a:rPr>
              <a:t>Е.А.</a:t>
            </a:r>
            <a:r>
              <a:rPr lang="ru-RU" spc="-15" dirty="0">
                <a:latin typeface="Arial"/>
                <a:cs typeface="Arial"/>
              </a:rPr>
              <a:t>, </a:t>
            </a:r>
            <a:r>
              <a:rPr lang="ru-RU" spc="-10" dirty="0">
                <a:latin typeface="Arial"/>
                <a:cs typeface="Arial"/>
              </a:rPr>
              <a:t>кандидат </a:t>
            </a:r>
            <a:r>
              <a:rPr lang="ru-RU" spc="-5" dirty="0">
                <a:latin typeface="Arial"/>
                <a:cs typeface="Arial"/>
              </a:rPr>
              <a:t>филологических </a:t>
            </a:r>
            <a:r>
              <a:rPr lang="ru-RU" spc="-15" dirty="0">
                <a:latin typeface="Arial"/>
                <a:cs typeface="Arial"/>
              </a:rPr>
              <a:t>наук, </a:t>
            </a:r>
            <a:r>
              <a:rPr lang="ru-RU" spc="-10" dirty="0">
                <a:latin typeface="Arial"/>
                <a:cs typeface="Arial"/>
              </a:rPr>
              <a:t>доцент  </a:t>
            </a:r>
          </a:p>
          <a:p>
            <a:pPr marL="12700">
              <a:lnSpc>
                <a:spcPct val="100000"/>
              </a:lnSpc>
            </a:pPr>
            <a:endParaRPr lang="ru-RU" dirty="0"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180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143000"/>
            <a:ext cx="7620000" cy="49366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Базами для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производственной и научно-исследовательской практик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выступают профильные учреждения и организации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Красноярска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занимающиеся международной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и/или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переводческой деятельностью и способные обеспечить необходимые условия для ее проведения: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внешних связей администрации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Представительство МИД России в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Союз «Центрально-Сибирская торгово-промышленная палата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Представительства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зарубежных банков в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Департамент международного сотрудничества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СФУ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Комитет по делам национальностей и религий краевой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администрации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Переводческие агентства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Коммерческие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предприятия и фирмы, деятельность которых предполагает международное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сотрудничество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Кафедры теоретической лингвистики и иностранных языков СФУ </a:t>
            </a:r>
            <a:endParaRPr sz="16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65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0597" y="1295476"/>
            <a:ext cx="6134100" cy="20588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000" b="1" i="1" spc="-10" dirty="0" smtClean="0">
                <a:latin typeface="Times New Roman" pitchFamily="18" charset="0"/>
                <a:cs typeface="Times New Roman" pitchFamily="18" charset="0"/>
              </a:rPr>
              <a:t>Аудиторный фонд</a:t>
            </a:r>
            <a:r>
              <a:rPr sz="2000" b="1" i="1" spc="-1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Wingdings" pitchFamily="2" charset="2"/>
              <a:buChar char="§"/>
            </a:pPr>
            <a:r>
              <a:rPr lang="ru-RU" sz="2000" dirty="0">
                <a:latin typeface="Times New Roman"/>
                <a:cs typeface="Times New Roman"/>
              </a:rPr>
              <a:t>к</a:t>
            </a:r>
            <a:r>
              <a:rPr lang="ru-RU" sz="2000" dirty="0" smtClean="0">
                <a:latin typeface="Times New Roman"/>
                <a:cs typeface="Times New Roman"/>
              </a:rPr>
              <a:t>омпьютерный класс для синхронного перевода;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Wingdings" pitchFamily="2" charset="2"/>
              <a:buChar char="§"/>
            </a:pPr>
            <a:r>
              <a:rPr lang="ru-RU" sz="2000" dirty="0">
                <a:latin typeface="Times New Roman"/>
                <a:cs typeface="Times New Roman"/>
              </a:rPr>
              <a:t>л</a:t>
            </a:r>
            <a:r>
              <a:rPr lang="ru-RU" sz="2000" dirty="0" smtClean="0">
                <a:latin typeface="Times New Roman"/>
                <a:cs typeface="Times New Roman"/>
              </a:rPr>
              <a:t>ингафонные кабинеты;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Wingdings" pitchFamily="2" charset="2"/>
              <a:buChar char="§"/>
            </a:pPr>
            <a:r>
              <a:rPr lang="ru-RU" sz="2000" dirty="0">
                <a:latin typeface="Times New Roman"/>
                <a:cs typeface="Times New Roman"/>
              </a:rPr>
              <a:t>п</a:t>
            </a:r>
            <a:r>
              <a:rPr lang="ru-RU" sz="2000" dirty="0" smtClean="0">
                <a:latin typeface="Times New Roman"/>
                <a:cs typeface="Times New Roman"/>
              </a:rPr>
              <a:t>резентационное оборудование в лекционных аудиториях и аудиториях для семинарских занятий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165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</p:txBody>
      </p:sp>
      <p:pic>
        <p:nvPicPr>
          <p:cNvPr id="1027" name="Picture 3" descr="C:\Users\Oksana\Desktop\обучение в лингафонном кабинет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fiyak.sfu-kras.ru/sites/default/files/content/KAFEDRA/kva/mari-ksu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200400"/>
            <a:ext cx="3620491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290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94931" y="1751076"/>
            <a:ext cx="405383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754123" y="2665476"/>
            <a:ext cx="425195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407408" y="26654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82879" y="29702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331720" y="3579876"/>
            <a:ext cx="405383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861303" y="38846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82879" y="41894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727960" y="41894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82879" y="44942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216140" y="4799076"/>
            <a:ext cx="405383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622035" y="51038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3621023" y="54086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5055108" y="57134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82879" y="60182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508606" y="1649856"/>
            <a:ext cx="8433410" cy="2183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Times New Roman"/>
                <a:cs typeface="Times New Roman"/>
              </a:rPr>
              <a:t>Выпускающая </a:t>
            </a:r>
            <a:r>
              <a:rPr sz="2000" i="1" spc="-15" dirty="0">
                <a:latin typeface="Times New Roman"/>
                <a:cs typeface="Times New Roman"/>
              </a:rPr>
              <a:t>кафедра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 smtClean="0"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000" b="1" spc="-10" dirty="0" smtClean="0">
                <a:latin typeface="Times New Roman"/>
                <a:cs typeface="Times New Roman"/>
              </a:rPr>
              <a:t>Кафедра</a:t>
            </a:r>
            <a:r>
              <a:rPr sz="2000" b="1" spc="-10" dirty="0" smtClean="0"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latin typeface="Times New Roman"/>
                <a:cs typeface="Times New Roman"/>
              </a:rPr>
              <a:t>теории </a:t>
            </a:r>
            <a:r>
              <a:rPr lang="ru-RU" sz="2000" b="1" spc="-5" dirty="0" smtClean="0">
                <a:latin typeface="Times New Roman"/>
                <a:cs typeface="Times New Roman"/>
              </a:rPr>
              <a:t>германских языков </a:t>
            </a:r>
            <a:r>
              <a:rPr sz="2000" b="1" spc="-5" dirty="0" smtClean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15" dirty="0">
                <a:latin typeface="Times New Roman"/>
                <a:cs typeface="Times New Roman"/>
              </a:rPr>
              <a:t>межкультурной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коммуникации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000" i="1" spc="5" dirty="0" smtClean="0">
                <a:latin typeface="Times New Roman"/>
                <a:cs typeface="Times New Roman"/>
              </a:rPr>
              <a:t>Зав. кафедрой  - Магировская Оксана Валериевна </a:t>
            </a:r>
          </a:p>
          <a:p>
            <a:pPr marL="12700">
              <a:lnSpc>
                <a:spcPct val="100000"/>
              </a:lnSpc>
            </a:pPr>
            <a:r>
              <a:rPr lang="ru-RU" sz="2000" spc="5" dirty="0" smtClean="0">
                <a:latin typeface="Times New Roman"/>
                <a:cs typeface="Times New Roman"/>
              </a:rPr>
              <a:t>Адрес</a:t>
            </a:r>
            <a:r>
              <a:rPr sz="2000" spc="5" dirty="0" smtClean="0">
                <a:latin typeface="Times New Roman"/>
                <a:cs typeface="Times New Roman"/>
              </a:rPr>
              <a:t>: </a:t>
            </a:r>
            <a:r>
              <a:rPr sz="2000" spc="-5" dirty="0">
                <a:latin typeface="Times New Roman"/>
                <a:cs typeface="Times New Roman"/>
              </a:rPr>
              <a:t>пр. </a:t>
            </a:r>
            <a:r>
              <a:rPr sz="2000" spc="-10" dirty="0">
                <a:latin typeface="Times New Roman"/>
                <a:cs typeface="Times New Roman"/>
              </a:rPr>
              <a:t>Свободный, </a:t>
            </a:r>
            <a:r>
              <a:rPr sz="2000" dirty="0">
                <a:latin typeface="Times New Roman"/>
                <a:cs typeface="Times New Roman"/>
              </a:rPr>
              <a:t>82, </a:t>
            </a:r>
            <a:r>
              <a:rPr sz="2000" spc="5" dirty="0">
                <a:latin typeface="Times New Roman"/>
                <a:cs typeface="Times New Roman"/>
              </a:rPr>
              <a:t>строение </a:t>
            </a:r>
            <a:r>
              <a:rPr sz="2000" dirty="0">
                <a:latin typeface="Times New Roman"/>
                <a:cs typeface="Times New Roman"/>
              </a:rPr>
              <a:t>1, </a:t>
            </a:r>
            <a:r>
              <a:rPr sz="2000" dirty="0" err="1">
                <a:latin typeface="Times New Roman"/>
                <a:cs typeface="Times New Roman"/>
              </a:rPr>
              <a:t>офис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5" dirty="0" smtClean="0">
                <a:latin typeface="Times New Roman"/>
                <a:cs typeface="Times New Roman"/>
              </a:rPr>
              <a:t>3-33</a:t>
            </a:r>
            <a:r>
              <a:rPr lang="ru-RU" sz="2000" spc="5" dirty="0" smtClean="0">
                <a:latin typeface="Times New Roman"/>
                <a:cs typeface="Times New Roman"/>
              </a:rPr>
              <a:t>А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Тел.: </a:t>
            </a:r>
            <a:r>
              <a:rPr lang="ru-RU" sz="2000" spc="-15" dirty="0" smtClean="0">
                <a:latin typeface="Times New Roman"/>
                <a:cs typeface="Times New Roman"/>
              </a:rPr>
              <a:t>+7 (391) </a:t>
            </a:r>
            <a:r>
              <a:rPr sz="2000" spc="5" dirty="0" smtClean="0">
                <a:latin typeface="Times New Roman"/>
                <a:cs typeface="Times New Roman"/>
              </a:rPr>
              <a:t>206</a:t>
            </a:r>
            <a:r>
              <a:rPr lang="ru-RU" sz="2000" spc="5" dirty="0" smtClean="0">
                <a:latin typeface="Times New Roman"/>
                <a:cs typeface="Times New Roman"/>
              </a:rPr>
              <a:t>-</a:t>
            </a:r>
            <a:r>
              <a:rPr sz="2000" dirty="0" smtClean="0">
                <a:latin typeface="Times New Roman"/>
                <a:cs typeface="Times New Roman"/>
              </a:rPr>
              <a:t>27</a:t>
            </a:r>
            <a:r>
              <a:rPr lang="ru-RU" sz="2000" spc="-35" dirty="0">
                <a:latin typeface="Times New Roman"/>
                <a:cs typeface="Times New Roman"/>
              </a:rPr>
              <a:t>-</a:t>
            </a:r>
            <a:r>
              <a:rPr sz="2000" dirty="0" smtClean="0">
                <a:latin typeface="Times New Roman"/>
                <a:cs typeface="Times New Roman"/>
              </a:rPr>
              <a:t>10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334</Words>
  <Application>Microsoft Office PowerPoint</Application>
  <PresentationFormat>Экран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Магистерская программа</vt:lpstr>
      <vt:lpstr>Слайд 2</vt:lpstr>
      <vt:lpstr>Дисциплины  учебного плана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Magirovskaya</cp:lastModifiedBy>
  <cp:revision>20</cp:revision>
  <dcterms:created xsi:type="dcterms:W3CDTF">2018-01-12T09:46:42Z</dcterms:created>
  <dcterms:modified xsi:type="dcterms:W3CDTF">2018-09-12T12:09:59Z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2018-01-12T00:00:00Z</vt:filetime>
  </property>
</Properties>
</file>